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Alice"/>
      <p:regular r:id="rId17"/>
    </p:embeddedFont>
    <p:embeddedFont>
      <p:font typeface="Alice"/>
      <p:regular r:id="rId18"/>
    </p:embeddedFont>
    <p:embeddedFont>
      <p:font typeface="Lora"/>
      <p:regular r:id="rId19"/>
    </p:embeddedFont>
    <p:embeddedFont>
      <p:font typeface="Lora"/>
      <p:regular r:id="rId20"/>
    </p:embeddedFont>
    <p:embeddedFont>
      <p:font typeface="Lora"/>
      <p:regular r:id="rId21"/>
    </p:embeddedFont>
    <p:embeddedFont>
      <p:font typeface="Lora"/>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1.png>
</file>

<file path=ppt/media/image-10-2.png>
</file>

<file path=ppt/media/image-10-3.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3-1.png>
</file>

<file path=ppt/media/image-4-1.png>
</file>

<file path=ppt/media/image-4-2.png>
</file>

<file path=ppt/media/image-4-3.png>
</file>

<file path=ppt/media/image-4-4.png>
</file>

<file path=ppt/media/image-5-1.png>
</file>

<file path=ppt/media/image-6-1.png>
</file>

<file path=ppt/media/image-6-2.png>
</file>

<file path=ppt/media/image-6-3.png>
</file>

<file path=ppt/media/image-6-4.png>
</file>

<file path=ppt/media/image-6-5.png>
</file>

<file path=ppt/media/image-6-6.png>
</file>

<file path=ppt/media/image-8-1.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slideLayout" Target="../slideLayouts/slideLayout11.xml"/><Relationship Id="rId5"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image" Target="../media/image-6-6.png"/><Relationship Id="rId7" Type="http://schemas.openxmlformats.org/officeDocument/2006/relationships/slideLayout" Target="../slideLayouts/slideLayout7.xml"/><Relationship Id="rId8"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510076"/>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233E32"/>
                </a:solidFill>
                <a:latin typeface="Alice" pitchFamily="34" charset="0"/>
                <a:ea typeface="Alice" pitchFamily="34" charset="-122"/>
                <a:cs typeface="Alice" pitchFamily="34" charset="-120"/>
              </a:rPr>
              <a:t>ESP8266 Autonomous Car Project</a:t>
            </a:r>
            <a:endParaRPr lang="en-US" sz="4450" dirty="0"/>
          </a:p>
        </p:txBody>
      </p:sp>
      <p:sp>
        <p:nvSpPr>
          <p:cNvPr id="4" name="Text 1"/>
          <p:cNvSpPr/>
          <p:nvPr/>
        </p:nvSpPr>
        <p:spPr>
          <a:xfrm>
            <a:off x="793790" y="4267795"/>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2C2821"/>
                </a:solidFill>
                <a:latin typeface="Lora" pitchFamily="34" charset="0"/>
                <a:ea typeface="Lora" pitchFamily="34" charset="-122"/>
                <a:cs typeface="Lora" pitchFamily="34" charset="-120"/>
              </a:rPr>
              <a:t>This presentation outlines the development of an ESP8266-controlled autonomous car. The project utilizes sensor data for obstacle avoidance and Wi-Fi for remote commands. We'll explore the system's inputs, outputs, hardware, and functionality.</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025962"/>
            <a:ext cx="5670590" cy="708779"/>
          </a:xfrm>
          <a:prstGeom prst="rect">
            <a:avLst/>
          </a:prstGeom>
          <a:noFill/>
          <a:ln/>
        </p:spPr>
        <p:txBody>
          <a:bodyPr wrap="none" lIns="0" tIns="0" rIns="0" bIns="0" rtlCol="0" anchor="t"/>
          <a:lstStyle/>
          <a:p>
            <a:pPr indent="0" marL="0">
              <a:lnSpc>
                <a:spcPts val="5550"/>
              </a:lnSpc>
              <a:buNone/>
            </a:pPr>
            <a:r>
              <a:rPr lang="en-US" sz="4450" dirty="0">
                <a:solidFill>
                  <a:srgbClr val="233E32"/>
                </a:solidFill>
                <a:latin typeface="Alice" pitchFamily="34" charset="0"/>
                <a:ea typeface="Alice" pitchFamily="34" charset="-122"/>
                <a:cs typeface="Alice" pitchFamily="34" charset="-120"/>
              </a:rPr>
              <a:t>Summary &amp; Future</a:t>
            </a:r>
            <a:endParaRPr lang="en-US" sz="4450" dirty="0"/>
          </a:p>
        </p:txBody>
      </p:sp>
      <p:pic>
        <p:nvPicPr>
          <p:cNvPr id="3" name="Image 0" descr="preencoded.png">    </p:cNvPr>
          <p:cNvPicPr>
            <a:picLocks noChangeAspect="1"/>
          </p:cNvPicPr>
          <p:nvPr/>
        </p:nvPicPr>
        <p:blipFill>
          <a:blip r:embed="rId1"/>
          <a:stretch>
            <a:fillRect/>
          </a:stretch>
        </p:blipFill>
        <p:spPr>
          <a:xfrm>
            <a:off x="2978348" y="2188369"/>
            <a:ext cx="2152055" cy="1306949"/>
          </a:xfrm>
          <a:prstGeom prst="rect">
            <a:avLst/>
          </a:prstGeom>
        </p:spPr>
      </p:pic>
      <p:sp>
        <p:nvSpPr>
          <p:cNvPr id="4" name="Text 1"/>
          <p:cNvSpPr/>
          <p:nvPr/>
        </p:nvSpPr>
        <p:spPr>
          <a:xfrm>
            <a:off x="3993713" y="2777014"/>
            <a:ext cx="121325" cy="453509"/>
          </a:xfrm>
          <a:prstGeom prst="rect">
            <a:avLst/>
          </a:prstGeom>
          <a:noFill/>
          <a:ln/>
        </p:spPr>
        <p:txBody>
          <a:bodyPr wrap="none" lIns="0" tIns="0" rIns="0" bIns="0" rtlCol="0" anchor="t"/>
          <a:lstStyle/>
          <a:p>
            <a:pPr algn="ctr" indent="0" marL="0">
              <a:lnSpc>
                <a:spcPts val="3550"/>
              </a:lnSpc>
              <a:buNone/>
            </a:pPr>
            <a:r>
              <a:rPr lang="en-US" sz="2200" dirty="0">
                <a:solidFill>
                  <a:srgbClr val="2C2821"/>
                </a:solidFill>
                <a:latin typeface="Alice" pitchFamily="34" charset="0"/>
                <a:ea typeface="Alice" pitchFamily="34" charset="-122"/>
                <a:cs typeface="Alice" pitchFamily="34" charset="-120"/>
              </a:rPr>
              <a:t>1</a:t>
            </a:r>
            <a:endParaRPr lang="en-US" sz="2200" dirty="0"/>
          </a:p>
        </p:txBody>
      </p:sp>
      <p:sp>
        <p:nvSpPr>
          <p:cNvPr id="5" name="Text 2"/>
          <p:cNvSpPr/>
          <p:nvPr/>
        </p:nvSpPr>
        <p:spPr>
          <a:xfrm>
            <a:off x="5357217" y="241518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2C2821"/>
                </a:solidFill>
                <a:latin typeface="Alice" pitchFamily="34" charset="0"/>
                <a:ea typeface="Alice" pitchFamily="34" charset="-122"/>
                <a:cs typeface="Alice" pitchFamily="34" charset="-120"/>
              </a:rPr>
              <a:t>Enhancements</a:t>
            </a:r>
            <a:endParaRPr lang="en-US" sz="2200" dirty="0"/>
          </a:p>
        </p:txBody>
      </p:sp>
      <p:sp>
        <p:nvSpPr>
          <p:cNvPr id="6" name="Text 3"/>
          <p:cNvSpPr/>
          <p:nvPr/>
        </p:nvSpPr>
        <p:spPr>
          <a:xfrm>
            <a:off x="5357217" y="2905601"/>
            <a:ext cx="3269218" cy="362903"/>
          </a:xfrm>
          <a:prstGeom prst="rect">
            <a:avLst/>
          </a:prstGeom>
          <a:noFill/>
          <a:ln/>
        </p:spPr>
        <p:txBody>
          <a:bodyPr wrap="none" lIns="0" tIns="0" rIns="0" bIns="0" rtlCol="0" anchor="t"/>
          <a:lstStyle/>
          <a:p>
            <a:pPr algn="l" indent="0" marL="0">
              <a:lnSpc>
                <a:spcPts val="2850"/>
              </a:lnSpc>
              <a:buNone/>
            </a:pPr>
            <a:r>
              <a:rPr lang="en-US" sz="1750" dirty="0">
                <a:solidFill>
                  <a:srgbClr val="2C2821"/>
                </a:solidFill>
                <a:latin typeface="Lora" pitchFamily="34" charset="0"/>
                <a:ea typeface="Lora" pitchFamily="34" charset="-122"/>
                <a:cs typeface="Lora" pitchFamily="34" charset="-120"/>
              </a:rPr>
              <a:t>More features to be developed.</a:t>
            </a:r>
            <a:endParaRPr lang="en-US" sz="1750" dirty="0"/>
          </a:p>
        </p:txBody>
      </p:sp>
      <p:sp>
        <p:nvSpPr>
          <p:cNvPr id="7" name="Shape 4"/>
          <p:cNvSpPr/>
          <p:nvPr/>
        </p:nvSpPr>
        <p:spPr>
          <a:xfrm>
            <a:off x="5187077" y="3508415"/>
            <a:ext cx="8592860" cy="15240"/>
          </a:xfrm>
          <a:prstGeom prst="roundRect">
            <a:avLst>
              <a:gd name="adj" fmla="val 223256"/>
            </a:avLst>
          </a:prstGeom>
          <a:solidFill>
            <a:srgbClr val="D6D3CC"/>
          </a:solidFill>
          <a:ln/>
        </p:spPr>
      </p:sp>
      <p:pic>
        <p:nvPicPr>
          <p:cNvPr id="8" name="Image 1" descr="preencoded.png">    </p:cNvPr>
          <p:cNvPicPr>
            <a:picLocks noChangeAspect="1"/>
          </p:cNvPicPr>
          <p:nvPr/>
        </p:nvPicPr>
        <p:blipFill>
          <a:blip r:embed="rId2"/>
          <a:stretch>
            <a:fillRect/>
          </a:stretch>
        </p:blipFill>
        <p:spPr>
          <a:xfrm>
            <a:off x="1902381" y="3551992"/>
            <a:ext cx="4304109" cy="1306949"/>
          </a:xfrm>
          <a:prstGeom prst="rect">
            <a:avLst/>
          </a:prstGeom>
        </p:spPr>
      </p:pic>
      <p:sp>
        <p:nvSpPr>
          <p:cNvPr id="9" name="Text 5"/>
          <p:cNvSpPr/>
          <p:nvPr/>
        </p:nvSpPr>
        <p:spPr>
          <a:xfrm>
            <a:off x="3984784" y="3978712"/>
            <a:ext cx="139184" cy="453509"/>
          </a:xfrm>
          <a:prstGeom prst="rect">
            <a:avLst/>
          </a:prstGeom>
          <a:noFill/>
          <a:ln/>
        </p:spPr>
        <p:txBody>
          <a:bodyPr wrap="none" lIns="0" tIns="0" rIns="0" bIns="0" rtlCol="0" anchor="t"/>
          <a:lstStyle/>
          <a:p>
            <a:pPr algn="ctr" indent="0" marL="0">
              <a:lnSpc>
                <a:spcPts val="3550"/>
              </a:lnSpc>
              <a:buNone/>
            </a:pPr>
            <a:r>
              <a:rPr lang="en-US" sz="2200" dirty="0">
                <a:solidFill>
                  <a:srgbClr val="2C2821"/>
                </a:solidFill>
                <a:latin typeface="Alice" pitchFamily="34" charset="0"/>
                <a:ea typeface="Alice" pitchFamily="34" charset="-122"/>
                <a:cs typeface="Alice" pitchFamily="34" charset="-120"/>
              </a:rPr>
              <a:t>2</a:t>
            </a:r>
            <a:endParaRPr lang="en-US" sz="2200" dirty="0"/>
          </a:p>
        </p:txBody>
      </p:sp>
      <p:sp>
        <p:nvSpPr>
          <p:cNvPr id="10" name="Text 6"/>
          <p:cNvSpPr/>
          <p:nvPr/>
        </p:nvSpPr>
        <p:spPr>
          <a:xfrm>
            <a:off x="6433304" y="3778806"/>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2C2821"/>
                </a:solidFill>
                <a:latin typeface="Alice" pitchFamily="34" charset="0"/>
                <a:ea typeface="Alice" pitchFamily="34" charset="-122"/>
                <a:cs typeface="Alice" pitchFamily="34" charset="-120"/>
              </a:rPr>
              <a:t>Key Takeaways</a:t>
            </a:r>
            <a:endParaRPr lang="en-US" sz="2200" dirty="0"/>
          </a:p>
        </p:txBody>
      </p:sp>
      <p:sp>
        <p:nvSpPr>
          <p:cNvPr id="11" name="Text 7"/>
          <p:cNvSpPr/>
          <p:nvPr/>
        </p:nvSpPr>
        <p:spPr>
          <a:xfrm>
            <a:off x="6433304" y="4269224"/>
            <a:ext cx="3422928" cy="362903"/>
          </a:xfrm>
          <a:prstGeom prst="rect">
            <a:avLst/>
          </a:prstGeom>
          <a:noFill/>
          <a:ln/>
        </p:spPr>
        <p:txBody>
          <a:bodyPr wrap="none" lIns="0" tIns="0" rIns="0" bIns="0" rtlCol="0" anchor="t"/>
          <a:lstStyle/>
          <a:p>
            <a:pPr algn="l" indent="0" marL="0">
              <a:lnSpc>
                <a:spcPts val="2850"/>
              </a:lnSpc>
              <a:buNone/>
            </a:pPr>
            <a:r>
              <a:rPr lang="en-US" sz="1750" dirty="0">
                <a:solidFill>
                  <a:srgbClr val="2C2821"/>
                </a:solidFill>
                <a:latin typeface="Lora" pitchFamily="34" charset="0"/>
                <a:ea typeface="Lora" pitchFamily="34" charset="-122"/>
                <a:cs typeface="Lora" pitchFamily="34" charset="-120"/>
              </a:rPr>
              <a:t>Autonomous navigation success.</a:t>
            </a:r>
            <a:endParaRPr lang="en-US" sz="1750" dirty="0"/>
          </a:p>
        </p:txBody>
      </p:sp>
      <p:sp>
        <p:nvSpPr>
          <p:cNvPr id="12" name="Shape 8"/>
          <p:cNvSpPr/>
          <p:nvPr/>
        </p:nvSpPr>
        <p:spPr>
          <a:xfrm>
            <a:off x="6263164" y="4872038"/>
            <a:ext cx="7516773" cy="15240"/>
          </a:xfrm>
          <a:prstGeom prst="roundRect">
            <a:avLst>
              <a:gd name="adj" fmla="val 223256"/>
            </a:avLst>
          </a:prstGeom>
          <a:solidFill>
            <a:srgbClr val="D6D3CC"/>
          </a:solidFill>
          <a:ln/>
        </p:spPr>
      </p:sp>
      <p:pic>
        <p:nvPicPr>
          <p:cNvPr id="13" name="Image 2" descr="preencoded.png">    </p:cNvPr>
          <p:cNvPicPr>
            <a:picLocks noChangeAspect="1"/>
          </p:cNvPicPr>
          <p:nvPr/>
        </p:nvPicPr>
        <p:blipFill>
          <a:blip r:embed="rId3"/>
          <a:stretch>
            <a:fillRect/>
          </a:stretch>
        </p:blipFill>
        <p:spPr>
          <a:xfrm>
            <a:off x="826294" y="4915614"/>
            <a:ext cx="6456164" cy="1306949"/>
          </a:xfrm>
          <a:prstGeom prst="rect">
            <a:avLst/>
          </a:prstGeom>
        </p:spPr>
      </p:pic>
      <p:sp>
        <p:nvSpPr>
          <p:cNvPr id="14" name="Text 9"/>
          <p:cNvSpPr/>
          <p:nvPr/>
        </p:nvSpPr>
        <p:spPr>
          <a:xfrm>
            <a:off x="3985260" y="5342334"/>
            <a:ext cx="138113" cy="453509"/>
          </a:xfrm>
          <a:prstGeom prst="rect">
            <a:avLst/>
          </a:prstGeom>
          <a:noFill/>
          <a:ln/>
        </p:spPr>
        <p:txBody>
          <a:bodyPr wrap="none" lIns="0" tIns="0" rIns="0" bIns="0" rtlCol="0" anchor="t"/>
          <a:lstStyle/>
          <a:p>
            <a:pPr algn="ctr" indent="0" marL="0">
              <a:lnSpc>
                <a:spcPts val="3550"/>
              </a:lnSpc>
              <a:buNone/>
            </a:pPr>
            <a:r>
              <a:rPr lang="en-US" sz="2200" dirty="0">
                <a:solidFill>
                  <a:srgbClr val="2C2821"/>
                </a:solidFill>
                <a:latin typeface="Alice" pitchFamily="34" charset="0"/>
                <a:ea typeface="Alice" pitchFamily="34" charset="-122"/>
                <a:cs typeface="Alice" pitchFamily="34" charset="-120"/>
              </a:rPr>
              <a:t>3</a:t>
            </a:r>
            <a:endParaRPr lang="en-US" sz="2200" dirty="0"/>
          </a:p>
        </p:txBody>
      </p:sp>
      <p:sp>
        <p:nvSpPr>
          <p:cNvPr id="15" name="Text 10"/>
          <p:cNvSpPr/>
          <p:nvPr/>
        </p:nvSpPr>
        <p:spPr>
          <a:xfrm>
            <a:off x="7509272" y="5142428"/>
            <a:ext cx="1988225" cy="354330"/>
          </a:xfrm>
          <a:prstGeom prst="rect">
            <a:avLst/>
          </a:prstGeom>
          <a:noFill/>
          <a:ln/>
        </p:spPr>
        <p:txBody>
          <a:bodyPr wrap="none" lIns="0" tIns="0" rIns="0" bIns="0" rtlCol="0" anchor="t"/>
          <a:lstStyle/>
          <a:p>
            <a:pPr algn="l" indent="0" marL="0">
              <a:lnSpc>
                <a:spcPts val="2750"/>
              </a:lnSpc>
              <a:buNone/>
            </a:pPr>
            <a:r>
              <a:rPr lang="en-US" sz="2200" dirty="0">
                <a:solidFill>
                  <a:srgbClr val="2C2821"/>
                </a:solidFill>
                <a:latin typeface="Alice" pitchFamily="34" charset="0"/>
                <a:ea typeface="Alice" pitchFamily="34" charset="-122"/>
                <a:cs typeface="Alice" pitchFamily="34" charset="-120"/>
              </a:rPr>
              <a:t>Summary</a:t>
            </a:r>
            <a:endParaRPr lang="en-US" sz="2200" dirty="0"/>
          </a:p>
        </p:txBody>
      </p:sp>
      <p:sp>
        <p:nvSpPr>
          <p:cNvPr id="16" name="Text 11"/>
          <p:cNvSpPr/>
          <p:nvPr/>
        </p:nvSpPr>
        <p:spPr>
          <a:xfrm>
            <a:off x="7509272" y="5632847"/>
            <a:ext cx="1988225" cy="362903"/>
          </a:xfrm>
          <a:prstGeom prst="rect">
            <a:avLst/>
          </a:prstGeom>
          <a:noFill/>
          <a:ln/>
        </p:spPr>
        <p:txBody>
          <a:bodyPr wrap="none" lIns="0" tIns="0" rIns="0" bIns="0" rtlCol="0" anchor="t"/>
          <a:lstStyle/>
          <a:p>
            <a:pPr algn="l" indent="0" marL="0">
              <a:lnSpc>
                <a:spcPts val="2850"/>
              </a:lnSpc>
              <a:buNone/>
            </a:pPr>
            <a:r>
              <a:rPr lang="en-US" sz="1750" dirty="0">
                <a:solidFill>
                  <a:srgbClr val="2C2821"/>
                </a:solidFill>
                <a:latin typeface="Lora" pitchFamily="34" charset="0"/>
                <a:ea typeface="Lora" pitchFamily="34" charset="-122"/>
                <a:cs typeface="Lora" pitchFamily="34" charset="-120"/>
              </a:rPr>
              <a:t>Project completed.</a:t>
            </a:r>
            <a:endParaRPr lang="en-US" sz="1750" dirty="0"/>
          </a:p>
        </p:txBody>
      </p:sp>
      <p:sp>
        <p:nvSpPr>
          <p:cNvPr id="17" name="Text 12"/>
          <p:cNvSpPr/>
          <p:nvPr/>
        </p:nvSpPr>
        <p:spPr>
          <a:xfrm>
            <a:off x="793790" y="6477714"/>
            <a:ext cx="13042821" cy="725805"/>
          </a:xfrm>
          <a:prstGeom prst="rect">
            <a:avLst/>
          </a:prstGeom>
          <a:noFill/>
          <a:ln/>
        </p:spPr>
        <p:txBody>
          <a:bodyPr wrap="square" lIns="0" tIns="0" rIns="0" bIns="0" rtlCol="0" anchor="t"/>
          <a:lstStyle/>
          <a:p>
            <a:pPr indent="0" marL="0">
              <a:lnSpc>
                <a:spcPts val="2850"/>
              </a:lnSpc>
              <a:buNone/>
            </a:pPr>
            <a:r>
              <a:rPr lang="en-US" sz="1750" dirty="0">
                <a:solidFill>
                  <a:srgbClr val="2C2821"/>
                </a:solidFill>
                <a:latin typeface="Lora" pitchFamily="34" charset="0"/>
                <a:ea typeface="Lora" pitchFamily="34" charset="-122"/>
                <a:cs typeface="Lora" pitchFamily="34" charset="-120"/>
              </a:rPr>
              <a:t>The ESP8266 Autonomous Car project demonstrates successful autonomous navigation. Key takeaways include effective sensor integration and control. Future enhancements could include more sensors.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571036"/>
            <a:ext cx="5670590" cy="708779"/>
          </a:xfrm>
          <a:prstGeom prst="rect">
            <a:avLst/>
          </a:prstGeom>
          <a:noFill/>
          <a:ln/>
        </p:spPr>
        <p:txBody>
          <a:bodyPr wrap="none" lIns="0" tIns="0" rIns="0" bIns="0" rtlCol="0" anchor="t"/>
          <a:lstStyle/>
          <a:p>
            <a:pPr indent="0" marL="0">
              <a:lnSpc>
                <a:spcPts val="5550"/>
              </a:lnSpc>
              <a:buNone/>
            </a:pPr>
            <a:r>
              <a:rPr lang="en-US" sz="4450" dirty="0">
                <a:solidFill>
                  <a:srgbClr val="233E32"/>
                </a:solidFill>
                <a:latin typeface="Alice" pitchFamily="34" charset="0"/>
                <a:ea typeface="Alice" pitchFamily="34" charset="-122"/>
                <a:cs typeface="Alice" pitchFamily="34" charset="-120"/>
              </a:rPr>
              <a:t>Project Team</a:t>
            </a:r>
            <a:endParaRPr lang="en-US" sz="4450" dirty="0"/>
          </a:p>
        </p:txBody>
      </p:sp>
      <p:sp>
        <p:nvSpPr>
          <p:cNvPr id="3" name="Shape 1"/>
          <p:cNvSpPr/>
          <p:nvPr/>
        </p:nvSpPr>
        <p:spPr>
          <a:xfrm>
            <a:off x="793790" y="3733443"/>
            <a:ext cx="4196358" cy="1306949"/>
          </a:xfrm>
          <a:prstGeom prst="roundRect">
            <a:avLst>
              <a:gd name="adj" fmla="val 2603"/>
            </a:avLst>
          </a:prstGeom>
          <a:solidFill>
            <a:srgbClr val="F0EDE6"/>
          </a:solidFill>
          <a:ln/>
        </p:spPr>
      </p:sp>
      <p:sp>
        <p:nvSpPr>
          <p:cNvPr id="4" name="Text 2"/>
          <p:cNvSpPr/>
          <p:nvPr/>
        </p:nvSpPr>
        <p:spPr>
          <a:xfrm>
            <a:off x="1474351" y="3960257"/>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2C2821"/>
                </a:solidFill>
                <a:latin typeface="Alice" pitchFamily="34" charset="0"/>
                <a:ea typeface="Alice" pitchFamily="34" charset="-122"/>
                <a:cs typeface="Alice" pitchFamily="34" charset="-120"/>
              </a:rPr>
              <a:t>Amina Elshabandy</a:t>
            </a:r>
            <a:endParaRPr lang="en-US" sz="2200" dirty="0"/>
          </a:p>
        </p:txBody>
      </p:sp>
      <p:sp>
        <p:nvSpPr>
          <p:cNvPr id="5" name="Shape 3"/>
          <p:cNvSpPr/>
          <p:nvPr/>
        </p:nvSpPr>
        <p:spPr>
          <a:xfrm>
            <a:off x="5216962" y="3733443"/>
            <a:ext cx="4196358" cy="1306949"/>
          </a:xfrm>
          <a:prstGeom prst="roundRect">
            <a:avLst>
              <a:gd name="adj" fmla="val 2603"/>
            </a:avLst>
          </a:prstGeom>
          <a:solidFill>
            <a:srgbClr val="F0EDE6"/>
          </a:solidFill>
          <a:ln/>
        </p:spPr>
      </p:sp>
      <p:sp>
        <p:nvSpPr>
          <p:cNvPr id="6" name="Text 4"/>
          <p:cNvSpPr/>
          <p:nvPr/>
        </p:nvSpPr>
        <p:spPr>
          <a:xfrm>
            <a:off x="5897523" y="3960257"/>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2C2821"/>
                </a:solidFill>
                <a:latin typeface="Alice" pitchFamily="34" charset="0"/>
                <a:ea typeface="Alice" pitchFamily="34" charset="-122"/>
                <a:cs typeface="Alice" pitchFamily="34" charset="-120"/>
              </a:rPr>
              <a:t>Nada Haytham</a:t>
            </a:r>
            <a:endParaRPr lang="en-US" sz="2200" dirty="0"/>
          </a:p>
        </p:txBody>
      </p:sp>
      <p:sp>
        <p:nvSpPr>
          <p:cNvPr id="7" name="Text 5"/>
          <p:cNvSpPr/>
          <p:nvPr/>
        </p:nvSpPr>
        <p:spPr>
          <a:xfrm>
            <a:off x="5443776" y="4450675"/>
            <a:ext cx="3742730" cy="362903"/>
          </a:xfrm>
          <a:prstGeom prst="rect">
            <a:avLst/>
          </a:prstGeom>
          <a:noFill/>
          <a:ln/>
        </p:spPr>
        <p:txBody>
          <a:bodyPr wrap="none" lIns="0" tIns="0" rIns="0" bIns="0" rtlCol="0" anchor="t"/>
          <a:lstStyle/>
          <a:p>
            <a:pPr algn="ctr" indent="0" marL="0">
              <a:lnSpc>
                <a:spcPts val="2850"/>
              </a:lnSpc>
              <a:buNone/>
            </a:pPr>
            <a:endParaRPr lang="en-US" sz="1750" dirty="0"/>
          </a:p>
        </p:txBody>
      </p:sp>
      <p:sp>
        <p:nvSpPr>
          <p:cNvPr id="8" name="Shape 6"/>
          <p:cNvSpPr/>
          <p:nvPr/>
        </p:nvSpPr>
        <p:spPr>
          <a:xfrm>
            <a:off x="9640133" y="3733443"/>
            <a:ext cx="4196358" cy="1306949"/>
          </a:xfrm>
          <a:prstGeom prst="roundRect">
            <a:avLst>
              <a:gd name="adj" fmla="val 2603"/>
            </a:avLst>
          </a:prstGeom>
          <a:solidFill>
            <a:srgbClr val="F0EDE6"/>
          </a:solidFill>
          <a:ln/>
        </p:spPr>
      </p:sp>
      <p:sp>
        <p:nvSpPr>
          <p:cNvPr id="9" name="Text 7"/>
          <p:cNvSpPr/>
          <p:nvPr/>
        </p:nvSpPr>
        <p:spPr>
          <a:xfrm>
            <a:off x="10320695" y="3960257"/>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2C2821"/>
                </a:solidFill>
                <a:latin typeface="Alice" pitchFamily="34" charset="0"/>
                <a:ea typeface="Alice" pitchFamily="34" charset="-122"/>
                <a:cs typeface="Alice" pitchFamily="34" charset="-120"/>
              </a:rPr>
              <a:t>Esraa Salah Eldeen</a:t>
            </a:r>
            <a:endParaRPr lang="en-US" sz="2200" dirty="0"/>
          </a:p>
        </p:txBody>
      </p:sp>
      <p:sp>
        <p:nvSpPr>
          <p:cNvPr id="10" name="Text 8"/>
          <p:cNvSpPr/>
          <p:nvPr/>
        </p:nvSpPr>
        <p:spPr>
          <a:xfrm>
            <a:off x="9866948" y="4450675"/>
            <a:ext cx="3742730" cy="362903"/>
          </a:xfrm>
          <a:prstGeom prst="rect">
            <a:avLst/>
          </a:prstGeom>
          <a:noFill/>
          <a:ln/>
        </p:spPr>
        <p:txBody>
          <a:bodyPr wrap="none" lIns="0" tIns="0" rIns="0" bIns="0" rtlCol="0" anchor="t"/>
          <a:lstStyle/>
          <a:p>
            <a:pPr algn="ctr" indent="0" marL="0">
              <a:lnSpc>
                <a:spcPts val="2850"/>
              </a:lnSpc>
              <a:buNone/>
            </a:pPr>
            <a:endParaRPr lang="en-US" sz="1750" dirty="0"/>
          </a:p>
        </p:txBody>
      </p:sp>
      <p:sp>
        <p:nvSpPr>
          <p:cNvPr id="11" name="Text 9"/>
          <p:cNvSpPr/>
          <p:nvPr/>
        </p:nvSpPr>
        <p:spPr>
          <a:xfrm>
            <a:off x="793790" y="5295543"/>
            <a:ext cx="13042821" cy="362903"/>
          </a:xfrm>
          <a:prstGeom prst="rect">
            <a:avLst/>
          </a:prstGeom>
          <a:noFill/>
          <a:ln/>
        </p:spPr>
        <p:txBody>
          <a:bodyPr wrap="none" lIns="0" tIns="0" rIns="0" bIns="0" rtlCol="0" anchor="t"/>
          <a:lstStyle/>
          <a:p>
            <a:pPr indent="0" marL="0">
              <a:lnSpc>
                <a:spcPts val="2850"/>
              </a:lnSpc>
              <a:buNone/>
            </a:pP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160621"/>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233E32"/>
                </a:solidFill>
                <a:latin typeface="Alice" pitchFamily="34" charset="0"/>
                <a:ea typeface="Alice" pitchFamily="34" charset="-122"/>
                <a:cs typeface="Alice" pitchFamily="34" charset="-120"/>
              </a:rPr>
              <a:t>ESP8266 Autonomous Car: Overview</a:t>
            </a:r>
            <a:endParaRPr lang="en-US" sz="4450" dirty="0"/>
          </a:p>
        </p:txBody>
      </p:sp>
      <p:sp>
        <p:nvSpPr>
          <p:cNvPr id="4" name="Shape 1"/>
          <p:cNvSpPr/>
          <p:nvPr/>
        </p:nvSpPr>
        <p:spPr>
          <a:xfrm>
            <a:off x="6280190" y="3173492"/>
            <a:ext cx="510302" cy="510302"/>
          </a:xfrm>
          <a:prstGeom prst="roundRect">
            <a:avLst>
              <a:gd name="adj" fmla="val 6667"/>
            </a:avLst>
          </a:prstGeom>
          <a:solidFill>
            <a:srgbClr val="F0EDE6"/>
          </a:solidFill>
          <a:ln/>
        </p:spPr>
      </p:sp>
      <p:sp>
        <p:nvSpPr>
          <p:cNvPr id="5" name="Text 2"/>
          <p:cNvSpPr/>
          <p:nvPr/>
        </p:nvSpPr>
        <p:spPr>
          <a:xfrm>
            <a:off x="6462474" y="3258502"/>
            <a:ext cx="145613" cy="340281"/>
          </a:xfrm>
          <a:prstGeom prst="rect">
            <a:avLst/>
          </a:prstGeom>
          <a:noFill/>
          <a:ln/>
        </p:spPr>
        <p:txBody>
          <a:bodyPr wrap="none" lIns="0" tIns="0" rIns="0" bIns="0" rtlCol="0" anchor="t"/>
          <a:lstStyle/>
          <a:p>
            <a:pPr algn="ctr" indent="0" marL="0">
              <a:lnSpc>
                <a:spcPts val="2650"/>
              </a:lnSpc>
              <a:buNone/>
            </a:pPr>
            <a:r>
              <a:rPr lang="en-US" sz="2650" dirty="0">
                <a:solidFill>
                  <a:srgbClr val="2C2821"/>
                </a:solidFill>
                <a:latin typeface="Alice" pitchFamily="34" charset="0"/>
                <a:ea typeface="Alice" pitchFamily="34" charset="-122"/>
                <a:cs typeface="Alice" pitchFamily="34" charset="-120"/>
              </a:rPr>
              <a:t>1</a:t>
            </a:r>
            <a:endParaRPr lang="en-US" sz="2650" dirty="0"/>
          </a:p>
        </p:txBody>
      </p:sp>
      <p:sp>
        <p:nvSpPr>
          <p:cNvPr id="6" name="Text 3"/>
          <p:cNvSpPr/>
          <p:nvPr/>
        </p:nvSpPr>
        <p:spPr>
          <a:xfrm>
            <a:off x="7017306" y="3173492"/>
            <a:ext cx="2835235" cy="354330"/>
          </a:xfrm>
          <a:prstGeom prst="rect">
            <a:avLst/>
          </a:prstGeom>
          <a:noFill/>
          <a:ln/>
        </p:spPr>
        <p:txBody>
          <a:bodyPr wrap="none" lIns="0" tIns="0" rIns="0" bIns="0" rtlCol="0" anchor="t"/>
          <a:lstStyle/>
          <a:p>
            <a:pPr indent="0" marL="0">
              <a:lnSpc>
                <a:spcPts val="2750"/>
              </a:lnSpc>
              <a:buNone/>
            </a:pPr>
            <a:r>
              <a:rPr lang="en-US" sz="2200" dirty="0">
                <a:solidFill>
                  <a:srgbClr val="2C2821"/>
                </a:solidFill>
                <a:latin typeface="Alice" pitchFamily="34" charset="0"/>
                <a:ea typeface="Alice" pitchFamily="34" charset="-122"/>
                <a:cs typeface="Alice" pitchFamily="34" charset="-120"/>
              </a:rPr>
              <a:t>Wi-Fi Controlled</a:t>
            </a:r>
            <a:endParaRPr lang="en-US" sz="2200" dirty="0"/>
          </a:p>
        </p:txBody>
      </p:sp>
      <p:sp>
        <p:nvSpPr>
          <p:cNvPr id="7" name="Text 4"/>
          <p:cNvSpPr/>
          <p:nvPr/>
        </p:nvSpPr>
        <p:spPr>
          <a:xfrm>
            <a:off x="7017306" y="3663910"/>
            <a:ext cx="2927747" cy="725805"/>
          </a:xfrm>
          <a:prstGeom prst="rect">
            <a:avLst/>
          </a:prstGeom>
          <a:noFill/>
          <a:ln/>
        </p:spPr>
        <p:txBody>
          <a:bodyPr wrap="square" lIns="0" tIns="0" rIns="0" bIns="0" rtlCol="0" anchor="t"/>
          <a:lstStyle/>
          <a:p>
            <a:pPr indent="0" marL="0">
              <a:lnSpc>
                <a:spcPts val="2850"/>
              </a:lnSpc>
              <a:buNone/>
            </a:pPr>
            <a:r>
              <a:rPr lang="en-US" sz="1750" dirty="0">
                <a:solidFill>
                  <a:srgbClr val="2C2821"/>
                </a:solidFill>
                <a:latin typeface="Lora" pitchFamily="34" charset="0"/>
                <a:ea typeface="Lora" pitchFamily="34" charset="-122"/>
                <a:cs typeface="Lora" pitchFamily="34" charset="-120"/>
              </a:rPr>
              <a:t>Operated via ESP8266 module.</a:t>
            </a:r>
            <a:endParaRPr lang="en-US" sz="1750" dirty="0"/>
          </a:p>
        </p:txBody>
      </p:sp>
      <p:sp>
        <p:nvSpPr>
          <p:cNvPr id="8" name="Shape 5"/>
          <p:cNvSpPr/>
          <p:nvPr/>
        </p:nvSpPr>
        <p:spPr>
          <a:xfrm>
            <a:off x="10171867" y="3173492"/>
            <a:ext cx="510302" cy="510302"/>
          </a:xfrm>
          <a:prstGeom prst="roundRect">
            <a:avLst>
              <a:gd name="adj" fmla="val 6667"/>
            </a:avLst>
          </a:prstGeom>
          <a:solidFill>
            <a:srgbClr val="F0EDE6"/>
          </a:solidFill>
          <a:ln/>
        </p:spPr>
      </p:sp>
      <p:sp>
        <p:nvSpPr>
          <p:cNvPr id="9" name="Text 6"/>
          <p:cNvSpPr/>
          <p:nvPr/>
        </p:nvSpPr>
        <p:spPr>
          <a:xfrm>
            <a:off x="10343436" y="3258502"/>
            <a:ext cx="167045" cy="340281"/>
          </a:xfrm>
          <a:prstGeom prst="rect">
            <a:avLst/>
          </a:prstGeom>
          <a:noFill/>
          <a:ln/>
        </p:spPr>
        <p:txBody>
          <a:bodyPr wrap="none" lIns="0" tIns="0" rIns="0" bIns="0" rtlCol="0" anchor="t"/>
          <a:lstStyle/>
          <a:p>
            <a:pPr algn="ctr" indent="0" marL="0">
              <a:lnSpc>
                <a:spcPts val="2650"/>
              </a:lnSpc>
              <a:buNone/>
            </a:pPr>
            <a:r>
              <a:rPr lang="en-US" sz="2650" dirty="0">
                <a:solidFill>
                  <a:srgbClr val="2C2821"/>
                </a:solidFill>
                <a:latin typeface="Alice" pitchFamily="34" charset="0"/>
                <a:ea typeface="Alice" pitchFamily="34" charset="-122"/>
                <a:cs typeface="Alice" pitchFamily="34" charset="-120"/>
              </a:rPr>
              <a:t>2</a:t>
            </a:r>
            <a:endParaRPr lang="en-US" sz="2650" dirty="0"/>
          </a:p>
        </p:txBody>
      </p:sp>
      <p:sp>
        <p:nvSpPr>
          <p:cNvPr id="10" name="Text 7"/>
          <p:cNvSpPr/>
          <p:nvPr/>
        </p:nvSpPr>
        <p:spPr>
          <a:xfrm>
            <a:off x="10908983" y="3173492"/>
            <a:ext cx="2835235" cy="354330"/>
          </a:xfrm>
          <a:prstGeom prst="rect">
            <a:avLst/>
          </a:prstGeom>
          <a:noFill/>
          <a:ln/>
        </p:spPr>
        <p:txBody>
          <a:bodyPr wrap="none" lIns="0" tIns="0" rIns="0" bIns="0" rtlCol="0" anchor="t"/>
          <a:lstStyle/>
          <a:p>
            <a:pPr indent="0" marL="0">
              <a:lnSpc>
                <a:spcPts val="2750"/>
              </a:lnSpc>
              <a:buNone/>
            </a:pPr>
            <a:r>
              <a:rPr lang="en-US" sz="2200" dirty="0">
                <a:solidFill>
                  <a:srgbClr val="2C2821"/>
                </a:solidFill>
                <a:latin typeface="Alice" pitchFamily="34" charset="0"/>
                <a:ea typeface="Alice" pitchFamily="34" charset="-122"/>
                <a:cs typeface="Alice" pitchFamily="34" charset="-120"/>
              </a:rPr>
              <a:t>Motor Driver</a:t>
            </a:r>
            <a:endParaRPr lang="en-US" sz="2200" dirty="0"/>
          </a:p>
        </p:txBody>
      </p:sp>
      <p:sp>
        <p:nvSpPr>
          <p:cNvPr id="11" name="Text 8"/>
          <p:cNvSpPr/>
          <p:nvPr/>
        </p:nvSpPr>
        <p:spPr>
          <a:xfrm>
            <a:off x="10908983" y="3663910"/>
            <a:ext cx="2927747" cy="725805"/>
          </a:xfrm>
          <a:prstGeom prst="rect">
            <a:avLst/>
          </a:prstGeom>
          <a:noFill/>
          <a:ln/>
        </p:spPr>
        <p:txBody>
          <a:bodyPr wrap="square" lIns="0" tIns="0" rIns="0" bIns="0" rtlCol="0" anchor="t"/>
          <a:lstStyle/>
          <a:p>
            <a:pPr indent="0" marL="0">
              <a:lnSpc>
                <a:spcPts val="2850"/>
              </a:lnSpc>
              <a:buNone/>
            </a:pPr>
            <a:r>
              <a:rPr lang="en-US" sz="1750" dirty="0">
                <a:solidFill>
                  <a:srgbClr val="2C2821"/>
                </a:solidFill>
                <a:latin typeface="Lora" pitchFamily="34" charset="0"/>
                <a:ea typeface="Lora" pitchFamily="34" charset="-122"/>
                <a:cs typeface="Lora" pitchFamily="34" charset="-120"/>
              </a:rPr>
              <a:t>L298N controls car movement.</a:t>
            </a:r>
            <a:endParaRPr lang="en-US" sz="1750" dirty="0"/>
          </a:p>
        </p:txBody>
      </p:sp>
      <p:sp>
        <p:nvSpPr>
          <p:cNvPr id="12" name="Shape 9"/>
          <p:cNvSpPr/>
          <p:nvPr/>
        </p:nvSpPr>
        <p:spPr>
          <a:xfrm>
            <a:off x="6280190" y="4871680"/>
            <a:ext cx="510302" cy="510302"/>
          </a:xfrm>
          <a:prstGeom prst="roundRect">
            <a:avLst>
              <a:gd name="adj" fmla="val 6667"/>
            </a:avLst>
          </a:prstGeom>
          <a:solidFill>
            <a:srgbClr val="F0EDE6"/>
          </a:solidFill>
          <a:ln/>
        </p:spPr>
      </p:sp>
      <p:sp>
        <p:nvSpPr>
          <p:cNvPr id="13" name="Text 10"/>
          <p:cNvSpPr/>
          <p:nvPr/>
        </p:nvSpPr>
        <p:spPr>
          <a:xfrm>
            <a:off x="6452473" y="4956691"/>
            <a:ext cx="165735" cy="340281"/>
          </a:xfrm>
          <a:prstGeom prst="rect">
            <a:avLst/>
          </a:prstGeom>
          <a:noFill/>
          <a:ln/>
        </p:spPr>
        <p:txBody>
          <a:bodyPr wrap="none" lIns="0" tIns="0" rIns="0" bIns="0" rtlCol="0" anchor="t"/>
          <a:lstStyle/>
          <a:p>
            <a:pPr algn="ctr" indent="0" marL="0">
              <a:lnSpc>
                <a:spcPts val="2650"/>
              </a:lnSpc>
              <a:buNone/>
            </a:pPr>
            <a:r>
              <a:rPr lang="en-US" sz="2650" dirty="0">
                <a:solidFill>
                  <a:srgbClr val="2C2821"/>
                </a:solidFill>
                <a:latin typeface="Alice" pitchFamily="34" charset="0"/>
                <a:ea typeface="Alice" pitchFamily="34" charset="-122"/>
                <a:cs typeface="Alice" pitchFamily="34" charset="-120"/>
              </a:rPr>
              <a:t>3</a:t>
            </a:r>
            <a:endParaRPr lang="en-US" sz="2650" dirty="0"/>
          </a:p>
        </p:txBody>
      </p:sp>
      <p:sp>
        <p:nvSpPr>
          <p:cNvPr id="14" name="Text 11"/>
          <p:cNvSpPr/>
          <p:nvPr/>
        </p:nvSpPr>
        <p:spPr>
          <a:xfrm>
            <a:off x="7017306" y="4871680"/>
            <a:ext cx="2835235" cy="354330"/>
          </a:xfrm>
          <a:prstGeom prst="rect">
            <a:avLst/>
          </a:prstGeom>
          <a:noFill/>
          <a:ln/>
        </p:spPr>
        <p:txBody>
          <a:bodyPr wrap="none" lIns="0" tIns="0" rIns="0" bIns="0" rtlCol="0" anchor="t"/>
          <a:lstStyle/>
          <a:p>
            <a:pPr indent="0" marL="0">
              <a:lnSpc>
                <a:spcPts val="2750"/>
              </a:lnSpc>
              <a:buNone/>
            </a:pPr>
            <a:r>
              <a:rPr lang="en-US" sz="2200" dirty="0">
                <a:solidFill>
                  <a:srgbClr val="2C2821"/>
                </a:solidFill>
                <a:latin typeface="Alice" pitchFamily="34" charset="0"/>
                <a:ea typeface="Alice" pitchFamily="34" charset="-122"/>
                <a:cs typeface="Alice" pitchFamily="34" charset="-120"/>
              </a:rPr>
              <a:t>Obstacle Avoidance</a:t>
            </a:r>
            <a:endParaRPr lang="en-US" sz="2200" dirty="0"/>
          </a:p>
        </p:txBody>
      </p:sp>
      <p:sp>
        <p:nvSpPr>
          <p:cNvPr id="15" name="Text 12"/>
          <p:cNvSpPr/>
          <p:nvPr/>
        </p:nvSpPr>
        <p:spPr>
          <a:xfrm>
            <a:off x="7017306" y="5362099"/>
            <a:ext cx="6819305" cy="362903"/>
          </a:xfrm>
          <a:prstGeom prst="rect">
            <a:avLst/>
          </a:prstGeom>
          <a:noFill/>
          <a:ln/>
        </p:spPr>
        <p:txBody>
          <a:bodyPr wrap="none" lIns="0" tIns="0" rIns="0" bIns="0" rtlCol="0" anchor="t"/>
          <a:lstStyle/>
          <a:p>
            <a:pPr indent="0" marL="0">
              <a:lnSpc>
                <a:spcPts val="2850"/>
              </a:lnSpc>
              <a:buNone/>
            </a:pPr>
            <a:r>
              <a:rPr lang="en-US" sz="1750" dirty="0">
                <a:solidFill>
                  <a:srgbClr val="2C2821"/>
                </a:solidFill>
                <a:latin typeface="Lora" pitchFamily="34" charset="0"/>
                <a:ea typeface="Lora" pitchFamily="34" charset="-122"/>
                <a:cs typeface="Lora" pitchFamily="34" charset="-120"/>
              </a:rPr>
              <a:t>Uses an ultrasonic sensor.</a:t>
            </a:r>
            <a:endParaRPr lang="en-US" sz="1750" dirty="0"/>
          </a:p>
        </p:txBody>
      </p:sp>
      <p:sp>
        <p:nvSpPr>
          <p:cNvPr id="16" name="Text 13"/>
          <p:cNvSpPr/>
          <p:nvPr/>
        </p:nvSpPr>
        <p:spPr>
          <a:xfrm>
            <a:off x="6280190" y="5980152"/>
            <a:ext cx="7556421" cy="1088708"/>
          </a:xfrm>
          <a:prstGeom prst="rect">
            <a:avLst/>
          </a:prstGeom>
          <a:noFill/>
          <a:ln/>
        </p:spPr>
        <p:txBody>
          <a:bodyPr wrap="square" lIns="0" tIns="0" rIns="0" bIns="0" rtlCol="0" anchor="t"/>
          <a:lstStyle/>
          <a:p>
            <a:pPr indent="0" marL="0">
              <a:lnSpc>
                <a:spcPts val="2850"/>
              </a:lnSpc>
              <a:buNone/>
            </a:pPr>
            <a:r>
              <a:rPr lang="en-US" sz="1750" dirty="0">
                <a:solidFill>
                  <a:srgbClr val="2C2821"/>
                </a:solidFill>
                <a:latin typeface="Lora" pitchFamily="34" charset="0"/>
                <a:ea typeface="Lora" pitchFamily="34" charset="-122"/>
                <a:cs typeface="Lora" pitchFamily="34" charset="-120"/>
              </a:rPr>
              <a:t>The ESP8266 Autonomous Car navigates its environment using an ultrasonic sensor. Controlled by an ESP8266 Wi-Fi module and an L298N motor driver, it moves forward while avoiding obstacles.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731883"/>
            <a:ext cx="5670590" cy="708779"/>
          </a:xfrm>
          <a:prstGeom prst="rect">
            <a:avLst/>
          </a:prstGeom>
          <a:noFill/>
          <a:ln/>
        </p:spPr>
        <p:txBody>
          <a:bodyPr wrap="none" lIns="0" tIns="0" rIns="0" bIns="0" rtlCol="0" anchor="t"/>
          <a:lstStyle/>
          <a:p>
            <a:pPr indent="0" marL="0">
              <a:lnSpc>
                <a:spcPts val="5550"/>
              </a:lnSpc>
              <a:buNone/>
            </a:pPr>
            <a:r>
              <a:rPr lang="en-US" sz="4450" dirty="0">
                <a:solidFill>
                  <a:srgbClr val="233E32"/>
                </a:solidFill>
                <a:latin typeface="Alice" pitchFamily="34" charset="0"/>
                <a:ea typeface="Alice" pitchFamily="34" charset="-122"/>
                <a:cs typeface="Alice" pitchFamily="34" charset="-120"/>
              </a:rPr>
              <a:t>Project Inputs</a:t>
            </a:r>
            <a:endParaRPr lang="en-US" sz="4450" dirty="0"/>
          </a:p>
        </p:txBody>
      </p:sp>
      <p:pic>
        <p:nvPicPr>
          <p:cNvPr id="4" name="Image 1" descr="preencoded.png">    </p:cNvPr>
          <p:cNvPicPr>
            <a:picLocks noChangeAspect="1"/>
          </p:cNvPicPr>
          <p:nvPr/>
        </p:nvPicPr>
        <p:blipFill>
          <a:blip r:embed="rId2"/>
          <a:stretch>
            <a:fillRect/>
          </a:stretch>
        </p:blipFill>
        <p:spPr>
          <a:xfrm>
            <a:off x="6280190" y="2780824"/>
            <a:ext cx="566976" cy="566976"/>
          </a:xfrm>
          <a:prstGeom prst="rect">
            <a:avLst/>
          </a:prstGeom>
        </p:spPr>
      </p:pic>
      <p:sp>
        <p:nvSpPr>
          <p:cNvPr id="5" name="Text 1"/>
          <p:cNvSpPr/>
          <p:nvPr/>
        </p:nvSpPr>
        <p:spPr>
          <a:xfrm>
            <a:off x="6280190" y="3574613"/>
            <a:ext cx="2291953" cy="354330"/>
          </a:xfrm>
          <a:prstGeom prst="rect">
            <a:avLst/>
          </a:prstGeom>
          <a:noFill/>
          <a:ln/>
        </p:spPr>
        <p:txBody>
          <a:bodyPr wrap="none" lIns="0" tIns="0" rIns="0" bIns="0" rtlCol="0" anchor="t"/>
          <a:lstStyle/>
          <a:p>
            <a:pPr algn="l" indent="0" marL="0">
              <a:lnSpc>
                <a:spcPts val="2750"/>
              </a:lnSpc>
              <a:buNone/>
            </a:pPr>
            <a:r>
              <a:rPr lang="en-US" sz="2200" dirty="0">
                <a:solidFill>
                  <a:srgbClr val="2C2821"/>
                </a:solidFill>
                <a:latin typeface="Alice" pitchFamily="34" charset="0"/>
                <a:ea typeface="Alice" pitchFamily="34" charset="-122"/>
                <a:cs typeface="Alice" pitchFamily="34" charset="-120"/>
              </a:rPr>
              <a:t>Sensor Data</a:t>
            </a:r>
            <a:endParaRPr lang="en-US" sz="2200" dirty="0"/>
          </a:p>
        </p:txBody>
      </p:sp>
      <p:sp>
        <p:nvSpPr>
          <p:cNvPr id="6" name="Text 2"/>
          <p:cNvSpPr/>
          <p:nvPr/>
        </p:nvSpPr>
        <p:spPr>
          <a:xfrm>
            <a:off x="6280190" y="4065032"/>
            <a:ext cx="2291953" cy="725805"/>
          </a:xfrm>
          <a:prstGeom prst="rect">
            <a:avLst/>
          </a:prstGeom>
          <a:noFill/>
          <a:ln/>
        </p:spPr>
        <p:txBody>
          <a:bodyPr wrap="square" lIns="0" tIns="0" rIns="0" bIns="0" rtlCol="0" anchor="t"/>
          <a:lstStyle/>
          <a:p>
            <a:pPr algn="l" indent="0" marL="0">
              <a:lnSpc>
                <a:spcPts val="2850"/>
              </a:lnSpc>
              <a:buNone/>
            </a:pPr>
            <a:r>
              <a:rPr lang="en-US" sz="1750" dirty="0">
                <a:solidFill>
                  <a:srgbClr val="2C2821"/>
                </a:solidFill>
                <a:latin typeface="Lora" pitchFamily="34" charset="0"/>
                <a:ea typeface="Lora" pitchFamily="34" charset="-122"/>
                <a:cs typeface="Lora" pitchFamily="34" charset="-120"/>
              </a:rPr>
              <a:t>Real-time input from ultrasonic sensor.</a:t>
            </a:r>
            <a:endParaRPr lang="en-US" sz="1750" dirty="0"/>
          </a:p>
        </p:txBody>
      </p:sp>
      <p:pic>
        <p:nvPicPr>
          <p:cNvPr id="7" name="Image 2" descr="preencoded.png">    </p:cNvPr>
          <p:cNvPicPr>
            <a:picLocks noChangeAspect="1"/>
          </p:cNvPicPr>
          <p:nvPr/>
        </p:nvPicPr>
        <p:blipFill>
          <a:blip r:embed="rId3"/>
          <a:stretch>
            <a:fillRect/>
          </a:stretch>
        </p:blipFill>
        <p:spPr>
          <a:xfrm>
            <a:off x="8912304" y="2780824"/>
            <a:ext cx="566976" cy="566976"/>
          </a:xfrm>
          <a:prstGeom prst="rect">
            <a:avLst/>
          </a:prstGeom>
        </p:spPr>
      </p:pic>
      <p:sp>
        <p:nvSpPr>
          <p:cNvPr id="8" name="Text 3"/>
          <p:cNvSpPr/>
          <p:nvPr/>
        </p:nvSpPr>
        <p:spPr>
          <a:xfrm>
            <a:off x="8912304" y="3574613"/>
            <a:ext cx="2292072" cy="354330"/>
          </a:xfrm>
          <a:prstGeom prst="rect">
            <a:avLst/>
          </a:prstGeom>
          <a:noFill/>
          <a:ln/>
        </p:spPr>
        <p:txBody>
          <a:bodyPr wrap="none" lIns="0" tIns="0" rIns="0" bIns="0" rtlCol="0" anchor="t"/>
          <a:lstStyle/>
          <a:p>
            <a:pPr algn="l" indent="0" marL="0">
              <a:lnSpc>
                <a:spcPts val="2750"/>
              </a:lnSpc>
              <a:buNone/>
            </a:pPr>
            <a:r>
              <a:rPr lang="en-US" sz="2200" dirty="0">
                <a:solidFill>
                  <a:srgbClr val="2C2821"/>
                </a:solidFill>
                <a:latin typeface="Alice" pitchFamily="34" charset="0"/>
                <a:ea typeface="Alice" pitchFamily="34" charset="-122"/>
                <a:cs typeface="Alice" pitchFamily="34" charset="-120"/>
              </a:rPr>
              <a:t>User Commands</a:t>
            </a:r>
            <a:endParaRPr lang="en-US" sz="2200" dirty="0"/>
          </a:p>
        </p:txBody>
      </p:sp>
      <p:sp>
        <p:nvSpPr>
          <p:cNvPr id="9" name="Text 4"/>
          <p:cNvSpPr/>
          <p:nvPr/>
        </p:nvSpPr>
        <p:spPr>
          <a:xfrm>
            <a:off x="8912304" y="4065032"/>
            <a:ext cx="2292072" cy="1088708"/>
          </a:xfrm>
          <a:prstGeom prst="rect">
            <a:avLst/>
          </a:prstGeom>
          <a:noFill/>
          <a:ln/>
        </p:spPr>
        <p:txBody>
          <a:bodyPr wrap="square" lIns="0" tIns="0" rIns="0" bIns="0" rtlCol="0" anchor="t"/>
          <a:lstStyle/>
          <a:p>
            <a:pPr algn="l" indent="0" marL="0">
              <a:lnSpc>
                <a:spcPts val="2850"/>
              </a:lnSpc>
              <a:buNone/>
            </a:pPr>
            <a:r>
              <a:rPr lang="en-US" sz="1750" dirty="0">
                <a:solidFill>
                  <a:srgbClr val="2C2821"/>
                </a:solidFill>
                <a:latin typeface="Lora" pitchFamily="34" charset="0"/>
                <a:ea typeface="Lora" pitchFamily="34" charset="-122"/>
                <a:cs typeface="Lora" pitchFamily="34" charset="-120"/>
              </a:rPr>
              <a:t>Remote commands for direction and speed.</a:t>
            </a:r>
            <a:endParaRPr lang="en-US" sz="1750" dirty="0"/>
          </a:p>
        </p:txBody>
      </p:sp>
      <p:pic>
        <p:nvPicPr>
          <p:cNvPr id="10" name="Image 3" descr="preencoded.png">    </p:cNvPr>
          <p:cNvPicPr>
            <a:picLocks noChangeAspect="1"/>
          </p:cNvPicPr>
          <p:nvPr/>
        </p:nvPicPr>
        <p:blipFill>
          <a:blip r:embed="rId4"/>
          <a:stretch>
            <a:fillRect/>
          </a:stretch>
        </p:blipFill>
        <p:spPr>
          <a:xfrm>
            <a:off x="11544538" y="2780824"/>
            <a:ext cx="566976" cy="566976"/>
          </a:xfrm>
          <a:prstGeom prst="rect">
            <a:avLst/>
          </a:prstGeom>
        </p:spPr>
      </p:pic>
      <p:sp>
        <p:nvSpPr>
          <p:cNvPr id="11" name="Text 5"/>
          <p:cNvSpPr/>
          <p:nvPr/>
        </p:nvSpPr>
        <p:spPr>
          <a:xfrm>
            <a:off x="11544538" y="3574613"/>
            <a:ext cx="2291953" cy="354330"/>
          </a:xfrm>
          <a:prstGeom prst="rect">
            <a:avLst/>
          </a:prstGeom>
          <a:noFill/>
          <a:ln/>
        </p:spPr>
        <p:txBody>
          <a:bodyPr wrap="none" lIns="0" tIns="0" rIns="0" bIns="0" rtlCol="0" anchor="t"/>
          <a:lstStyle/>
          <a:p>
            <a:pPr algn="l" indent="0" marL="0">
              <a:lnSpc>
                <a:spcPts val="2750"/>
              </a:lnSpc>
              <a:buNone/>
            </a:pPr>
            <a:r>
              <a:rPr lang="en-US" sz="2200" dirty="0">
                <a:solidFill>
                  <a:srgbClr val="2C2821"/>
                </a:solidFill>
                <a:latin typeface="Alice" pitchFamily="34" charset="0"/>
                <a:ea typeface="Alice" pitchFamily="34" charset="-122"/>
                <a:cs typeface="Alice" pitchFamily="34" charset="-120"/>
              </a:rPr>
              <a:t>Wi-Fi Signal</a:t>
            </a:r>
            <a:endParaRPr lang="en-US" sz="2200" dirty="0"/>
          </a:p>
        </p:txBody>
      </p:sp>
      <p:sp>
        <p:nvSpPr>
          <p:cNvPr id="12" name="Text 6"/>
          <p:cNvSpPr/>
          <p:nvPr/>
        </p:nvSpPr>
        <p:spPr>
          <a:xfrm>
            <a:off x="11544538" y="4065032"/>
            <a:ext cx="2291953" cy="1088708"/>
          </a:xfrm>
          <a:prstGeom prst="rect">
            <a:avLst/>
          </a:prstGeom>
          <a:noFill/>
          <a:ln/>
        </p:spPr>
        <p:txBody>
          <a:bodyPr wrap="square" lIns="0" tIns="0" rIns="0" bIns="0" rtlCol="0" anchor="t"/>
          <a:lstStyle/>
          <a:p>
            <a:pPr algn="l" indent="0" marL="0">
              <a:lnSpc>
                <a:spcPts val="2850"/>
              </a:lnSpc>
              <a:buNone/>
            </a:pPr>
            <a:r>
              <a:rPr lang="en-US" sz="1750" dirty="0">
                <a:solidFill>
                  <a:srgbClr val="2C2821"/>
                </a:solidFill>
                <a:latin typeface="Lora" pitchFamily="34" charset="0"/>
                <a:ea typeface="Lora" pitchFamily="34" charset="-122"/>
                <a:cs typeface="Lora" pitchFamily="34" charset="-120"/>
              </a:rPr>
              <a:t>Wi-Fi network connecting the car and user.</a:t>
            </a:r>
            <a:endParaRPr lang="en-US" sz="1750" dirty="0"/>
          </a:p>
        </p:txBody>
      </p:sp>
      <p:sp>
        <p:nvSpPr>
          <p:cNvPr id="13" name="Text 7"/>
          <p:cNvSpPr/>
          <p:nvPr/>
        </p:nvSpPr>
        <p:spPr>
          <a:xfrm>
            <a:off x="6280190" y="5408890"/>
            <a:ext cx="7556421" cy="1088708"/>
          </a:xfrm>
          <a:prstGeom prst="rect">
            <a:avLst/>
          </a:prstGeom>
          <a:noFill/>
          <a:ln/>
        </p:spPr>
        <p:txBody>
          <a:bodyPr wrap="square" lIns="0" tIns="0" rIns="0" bIns="0" rtlCol="0" anchor="t"/>
          <a:lstStyle/>
          <a:p>
            <a:pPr indent="0" marL="0">
              <a:lnSpc>
                <a:spcPts val="2850"/>
              </a:lnSpc>
              <a:buNone/>
            </a:pPr>
            <a:r>
              <a:rPr lang="en-US" sz="1750" dirty="0">
                <a:solidFill>
                  <a:srgbClr val="2C2821"/>
                </a:solidFill>
                <a:latin typeface="Lora" pitchFamily="34" charset="0"/>
                <a:ea typeface="Lora" pitchFamily="34" charset="-122"/>
                <a:cs typeface="Lora" pitchFamily="34" charset="-120"/>
              </a:rPr>
              <a:t>The project relies on sensor data from its surroundings. User commands are sent via Wi-Fi to control the car. The system processes these inputs for autonomous navigation.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083475"/>
            <a:ext cx="5670590" cy="708779"/>
          </a:xfrm>
          <a:prstGeom prst="rect">
            <a:avLst/>
          </a:prstGeom>
          <a:noFill/>
          <a:ln/>
        </p:spPr>
        <p:txBody>
          <a:bodyPr wrap="none" lIns="0" tIns="0" rIns="0" bIns="0" rtlCol="0" anchor="t"/>
          <a:lstStyle/>
          <a:p>
            <a:pPr indent="0" marL="0">
              <a:lnSpc>
                <a:spcPts val="5550"/>
              </a:lnSpc>
              <a:buNone/>
            </a:pPr>
            <a:r>
              <a:rPr lang="en-US" sz="4450" dirty="0">
                <a:solidFill>
                  <a:srgbClr val="233E32"/>
                </a:solidFill>
                <a:latin typeface="Alice" pitchFamily="34" charset="0"/>
                <a:ea typeface="Alice" pitchFamily="34" charset="-122"/>
                <a:cs typeface="Alice" pitchFamily="34" charset="-120"/>
              </a:rPr>
              <a:t>Project Outputs</a:t>
            </a:r>
            <a:endParaRPr lang="en-US" sz="4450" dirty="0"/>
          </a:p>
        </p:txBody>
      </p:sp>
      <p:sp>
        <p:nvSpPr>
          <p:cNvPr id="4" name="Shape 1"/>
          <p:cNvSpPr/>
          <p:nvPr/>
        </p:nvSpPr>
        <p:spPr>
          <a:xfrm>
            <a:off x="6280190" y="3132415"/>
            <a:ext cx="3664863" cy="1669852"/>
          </a:xfrm>
          <a:prstGeom prst="roundRect">
            <a:avLst>
              <a:gd name="adj" fmla="val 2038"/>
            </a:avLst>
          </a:prstGeom>
          <a:solidFill>
            <a:srgbClr val="F0EDE6"/>
          </a:solidFill>
          <a:ln/>
        </p:spPr>
      </p:sp>
      <p:sp>
        <p:nvSpPr>
          <p:cNvPr id="5" name="Text 2"/>
          <p:cNvSpPr/>
          <p:nvPr/>
        </p:nvSpPr>
        <p:spPr>
          <a:xfrm>
            <a:off x="6507004" y="3359229"/>
            <a:ext cx="2835235" cy="354330"/>
          </a:xfrm>
          <a:prstGeom prst="rect">
            <a:avLst/>
          </a:prstGeom>
          <a:noFill/>
          <a:ln/>
        </p:spPr>
        <p:txBody>
          <a:bodyPr wrap="none" lIns="0" tIns="0" rIns="0" bIns="0" rtlCol="0" anchor="t"/>
          <a:lstStyle/>
          <a:p>
            <a:pPr indent="0" marL="0">
              <a:lnSpc>
                <a:spcPts val="2750"/>
              </a:lnSpc>
              <a:buNone/>
            </a:pPr>
            <a:r>
              <a:rPr lang="en-US" sz="2200" dirty="0">
                <a:solidFill>
                  <a:srgbClr val="2C2821"/>
                </a:solidFill>
                <a:latin typeface="Alice" pitchFamily="34" charset="0"/>
                <a:ea typeface="Alice" pitchFamily="34" charset="-122"/>
                <a:cs typeface="Alice" pitchFamily="34" charset="-120"/>
              </a:rPr>
              <a:t>Motor Controls</a:t>
            </a:r>
            <a:endParaRPr lang="en-US" sz="2200" dirty="0"/>
          </a:p>
        </p:txBody>
      </p:sp>
      <p:sp>
        <p:nvSpPr>
          <p:cNvPr id="6" name="Text 3"/>
          <p:cNvSpPr/>
          <p:nvPr/>
        </p:nvSpPr>
        <p:spPr>
          <a:xfrm>
            <a:off x="6507004" y="3849648"/>
            <a:ext cx="3211235" cy="725805"/>
          </a:xfrm>
          <a:prstGeom prst="rect">
            <a:avLst/>
          </a:prstGeom>
          <a:noFill/>
          <a:ln/>
        </p:spPr>
        <p:txBody>
          <a:bodyPr wrap="square" lIns="0" tIns="0" rIns="0" bIns="0" rtlCol="0" anchor="t"/>
          <a:lstStyle/>
          <a:p>
            <a:pPr indent="0" marL="0">
              <a:lnSpc>
                <a:spcPts val="2850"/>
              </a:lnSpc>
              <a:buNone/>
            </a:pPr>
            <a:r>
              <a:rPr lang="en-US" sz="1750" dirty="0">
                <a:solidFill>
                  <a:srgbClr val="2C2821"/>
                </a:solidFill>
                <a:latin typeface="Lora" pitchFamily="34" charset="0"/>
                <a:ea typeface="Lora" pitchFamily="34" charset="-122"/>
                <a:cs typeface="Lora" pitchFamily="34" charset="-120"/>
              </a:rPr>
              <a:t>Precise control of motor speed and direction.</a:t>
            </a:r>
            <a:endParaRPr lang="en-US" sz="1750" dirty="0"/>
          </a:p>
        </p:txBody>
      </p:sp>
      <p:sp>
        <p:nvSpPr>
          <p:cNvPr id="7" name="Shape 4"/>
          <p:cNvSpPr/>
          <p:nvPr/>
        </p:nvSpPr>
        <p:spPr>
          <a:xfrm>
            <a:off x="10171867" y="3132415"/>
            <a:ext cx="3664863" cy="1669852"/>
          </a:xfrm>
          <a:prstGeom prst="roundRect">
            <a:avLst>
              <a:gd name="adj" fmla="val 2038"/>
            </a:avLst>
          </a:prstGeom>
          <a:solidFill>
            <a:srgbClr val="F0EDE6"/>
          </a:solidFill>
          <a:ln/>
        </p:spPr>
      </p:sp>
      <p:sp>
        <p:nvSpPr>
          <p:cNvPr id="8" name="Text 5"/>
          <p:cNvSpPr/>
          <p:nvPr/>
        </p:nvSpPr>
        <p:spPr>
          <a:xfrm>
            <a:off x="10398681" y="3359229"/>
            <a:ext cx="2835235" cy="354330"/>
          </a:xfrm>
          <a:prstGeom prst="rect">
            <a:avLst/>
          </a:prstGeom>
          <a:noFill/>
          <a:ln/>
        </p:spPr>
        <p:txBody>
          <a:bodyPr wrap="none" lIns="0" tIns="0" rIns="0" bIns="0" rtlCol="0" anchor="t"/>
          <a:lstStyle/>
          <a:p>
            <a:pPr indent="0" marL="0">
              <a:lnSpc>
                <a:spcPts val="2750"/>
              </a:lnSpc>
              <a:buNone/>
            </a:pPr>
            <a:r>
              <a:rPr lang="en-US" sz="2200" dirty="0">
                <a:solidFill>
                  <a:srgbClr val="2C2821"/>
                </a:solidFill>
                <a:latin typeface="Alice" pitchFamily="34" charset="0"/>
                <a:ea typeface="Alice" pitchFamily="34" charset="-122"/>
                <a:cs typeface="Alice" pitchFamily="34" charset="-120"/>
              </a:rPr>
              <a:t>Status Updates</a:t>
            </a:r>
            <a:endParaRPr lang="en-US" sz="2200" dirty="0"/>
          </a:p>
        </p:txBody>
      </p:sp>
      <p:sp>
        <p:nvSpPr>
          <p:cNvPr id="9" name="Text 6"/>
          <p:cNvSpPr/>
          <p:nvPr/>
        </p:nvSpPr>
        <p:spPr>
          <a:xfrm>
            <a:off x="10398681" y="3849648"/>
            <a:ext cx="3211235" cy="725805"/>
          </a:xfrm>
          <a:prstGeom prst="rect">
            <a:avLst/>
          </a:prstGeom>
          <a:noFill/>
          <a:ln/>
        </p:spPr>
        <p:txBody>
          <a:bodyPr wrap="square" lIns="0" tIns="0" rIns="0" bIns="0" rtlCol="0" anchor="t"/>
          <a:lstStyle/>
          <a:p>
            <a:pPr indent="0" marL="0">
              <a:lnSpc>
                <a:spcPts val="2850"/>
              </a:lnSpc>
              <a:buNone/>
            </a:pPr>
            <a:r>
              <a:rPr lang="en-US" sz="1750" dirty="0">
                <a:solidFill>
                  <a:srgbClr val="2C2821"/>
                </a:solidFill>
                <a:latin typeface="Lora" pitchFamily="34" charset="0"/>
                <a:ea typeface="Lora" pitchFamily="34" charset="-122"/>
                <a:cs typeface="Lora" pitchFamily="34" charset="-120"/>
              </a:rPr>
              <a:t>Real-time status feedback to the user.</a:t>
            </a:r>
            <a:endParaRPr lang="en-US" sz="1750" dirty="0"/>
          </a:p>
        </p:txBody>
      </p:sp>
      <p:sp>
        <p:nvSpPr>
          <p:cNvPr id="10" name="Text 7"/>
          <p:cNvSpPr/>
          <p:nvPr/>
        </p:nvSpPr>
        <p:spPr>
          <a:xfrm>
            <a:off x="6280190" y="5057418"/>
            <a:ext cx="7556421" cy="1088708"/>
          </a:xfrm>
          <a:prstGeom prst="rect">
            <a:avLst/>
          </a:prstGeom>
          <a:noFill/>
          <a:ln/>
        </p:spPr>
        <p:txBody>
          <a:bodyPr wrap="square" lIns="0" tIns="0" rIns="0" bIns="0" rtlCol="0" anchor="t"/>
          <a:lstStyle/>
          <a:p>
            <a:pPr indent="0" marL="0">
              <a:lnSpc>
                <a:spcPts val="2850"/>
              </a:lnSpc>
              <a:buNone/>
            </a:pPr>
            <a:r>
              <a:rPr lang="en-US" sz="1750" dirty="0">
                <a:solidFill>
                  <a:srgbClr val="2C2821"/>
                </a:solidFill>
                <a:latin typeface="Lora" pitchFamily="34" charset="0"/>
                <a:ea typeface="Lora" pitchFamily="34" charset="-122"/>
                <a:cs typeface="Lora" pitchFamily="34" charset="-120"/>
              </a:rPr>
              <a:t>The car outputs precise motor controls for movement. Status updates inform the user of the car's current state. The car stops upon obstacle detection.</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65428" y="444222"/>
            <a:ext cx="4039314" cy="504944"/>
          </a:xfrm>
          <a:prstGeom prst="rect">
            <a:avLst/>
          </a:prstGeom>
          <a:noFill/>
          <a:ln/>
        </p:spPr>
        <p:txBody>
          <a:bodyPr wrap="none" lIns="0" tIns="0" rIns="0" bIns="0" rtlCol="0" anchor="t"/>
          <a:lstStyle/>
          <a:p>
            <a:pPr indent="0" marL="0">
              <a:lnSpc>
                <a:spcPts val="3950"/>
              </a:lnSpc>
              <a:buNone/>
            </a:pPr>
            <a:r>
              <a:rPr lang="en-US" sz="3150" dirty="0">
                <a:solidFill>
                  <a:srgbClr val="233E32"/>
                </a:solidFill>
                <a:latin typeface="Alice" pitchFamily="34" charset="0"/>
                <a:ea typeface="Alice" pitchFamily="34" charset="-122"/>
                <a:cs typeface="Alice" pitchFamily="34" charset="-120"/>
              </a:rPr>
              <a:t>System Flowchart</a:t>
            </a:r>
            <a:endParaRPr lang="en-US" sz="3150" dirty="0"/>
          </a:p>
        </p:txBody>
      </p:sp>
      <p:pic>
        <p:nvPicPr>
          <p:cNvPr id="3" name="Image 0" descr="preencoded.png">    </p:cNvPr>
          <p:cNvPicPr>
            <a:picLocks noChangeAspect="1"/>
          </p:cNvPicPr>
          <p:nvPr/>
        </p:nvPicPr>
        <p:blipFill>
          <a:blip r:embed="rId1"/>
          <a:stretch>
            <a:fillRect/>
          </a:stretch>
        </p:blipFill>
        <p:spPr>
          <a:xfrm>
            <a:off x="565428" y="1272302"/>
            <a:ext cx="807839" cy="969407"/>
          </a:xfrm>
          <a:prstGeom prst="rect">
            <a:avLst/>
          </a:prstGeom>
        </p:spPr>
      </p:pic>
      <p:sp>
        <p:nvSpPr>
          <p:cNvPr id="4" name="Text 1"/>
          <p:cNvSpPr/>
          <p:nvPr/>
        </p:nvSpPr>
        <p:spPr>
          <a:xfrm>
            <a:off x="1615559" y="1433870"/>
            <a:ext cx="2019657" cy="252413"/>
          </a:xfrm>
          <a:prstGeom prst="rect">
            <a:avLst/>
          </a:prstGeom>
          <a:noFill/>
          <a:ln/>
        </p:spPr>
        <p:txBody>
          <a:bodyPr wrap="none" lIns="0" tIns="0" rIns="0" bIns="0" rtlCol="0" anchor="t"/>
          <a:lstStyle/>
          <a:p>
            <a:pPr algn="l" indent="0" marL="0">
              <a:lnSpc>
                <a:spcPts val="1950"/>
              </a:lnSpc>
              <a:buNone/>
            </a:pPr>
            <a:r>
              <a:rPr lang="en-US" sz="1550" dirty="0">
                <a:solidFill>
                  <a:srgbClr val="2C2821"/>
                </a:solidFill>
                <a:latin typeface="Alice" pitchFamily="34" charset="0"/>
                <a:ea typeface="Alice" pitchFamily="34" charset="-122"/>
                <a:cs typeface="Alice" pitchFamily="34" charset="-120"/>
              </a:rPr>
              <a:t>Start</a:t>
            </a:r>
            <a:endParaRPr lang="en-US" sz="1550" dirty="0"/>
          </a:p>
        </p:txBody>
      </p:sp>
      <p:sp>
        <p:nvSpPr>
          <p:cNvPr id="5" name="Text 2"/>
          <p:cNvSpPr/>
          <p:nvPr/>
        </p:nvSpPr>
        <p:spPr>
          <a:xfrm>
            <a:off x="1615559" y="1783199"/>
            <a:ext cx="12449413" cy="258485"/>
          </a:xfrm>
          <a:prstGeom prst="rect">
            <a:avLst/>
          </a:prstGeom>
          <a:noFill/>
          <a:ln/>
        </p:spPr>
        <p:txBody>
          <a:bodyPr wrap="none" lIns="0" tIns="0" rIns="0" bIns="0" rtlCol="0" anchor="t"/>
          <a:lstStyle/>
          <a:p>
            <a:pPr algn="l" indent="0" marL="0">
              <a:lnSpc>
                <a:spcPts val="2000"/>
              </a:lnSpc>
              <a:buNone/>
            </a:pPr>
            <a:r>
              <a:rPr lang="en-US" sz="1250" dirty="0">
                <a:solidFill>
                  <a:srgbClr val="2C2821"/>
                </a:solidFill>
                <a:latin typeface="Lora" pitchFamily="34" charset="0"/>
                <a:ea typeface="Lora" pitchFamily="34" charset="-122"/>
                <a:cs typeface="Lora" pitchFamily="34" charset="-120"/>
              </a:rPr>
              <a:t>Initialization of the system.</a:t>
            </a:r>
            <a:endParaRPr lang="en-US" sz="1250" dirty="0"/>
          </a:p>
        </p:txBody>
      </p:sp>
      <p:pic>
        <p:nvPicPr>
          <p:cNvPr id="6" name="Image 1" descr="preencoded.png">    </p:cNvPr>
          <p:cNvPicPr>
            <a:picLocks noChangeAspect="1"/>
          </p:cNvPicPr>
          <p:nvPr/>
        </p:nvPicPr>
        <p:blipFill>
          <a:blip r:embed="rId2"/>
          <a:stretch>
            <a:fillRect/>
          </a:stretch>
        </p:blipFill>
        <p:spPr>
          <a:xfrm>
            <a:off x="565428" y="2241709"/>
            <a:ext cx="807839" cy="969407"/>
          </a:xfrm>
          <a:prstGeom prst="rect">
            <a:avLst/>
          </a:prstGeom>
        </p:spPr>
      </p:pic>
      <p:sp>
        <p:nvSpPr>
          <p:cNvPr id="7" name="Text 3"/>
          <p:cNvSpPr/>
          <p:nvPr/>
        </p:nvSpPr>
        <p:spPr>
          <a:xfrm>
            <a:off x="1615559" y="2403277"/>
            <a:ext cx="2019657" cy="252413"/>
          </a:xfrm>
          <a:prstGeom prst="rect">
            <a:avLst/>
          </a:prstGeom>
          <a:noFill/>
          <a:ln/>
        </p:spPr>
        <p:txBody>
          <a:bodyPr wrap="none" lIns="0" tIns="0" rIns="0" bIns="0" rtlCol="0" anchor="t"/>
          <a:lstStyle/>
          <a:p>
            <a:pPr algn="l" indent="0" marL="0">
              <a:lnSpc>
                <a:spcPts val="1950"/>
              </a:lnSpc>
              <a:buNone/>
            </a:pPr>
            <a:r>
              <a:rPr lang="en-US" sz="1550" dirty="0">
                <a:solidFill>
                  <a:srgbClr val="2C2821"/>
                </a:solidFill>
                <a:latin typeface="Alice" pitchFamily="34" charset="0"/>
                <a:ea typeface="Alice" pitchFamily="34" charset="-122"/>
                <a:cs typeface="Alice" pitchFamily="34" charset="-120"/>
              </a:rPr>
              <a:t>Sensor Input</a:t>
            </a:r>
            <a:endParaRPr lang="en-US" sz="1550" dirty="0"/>
          </a:p>
        </p:txBody>
      </p:sp>
      <p:sp>
        <p:nvSpPr>
          <p:cNvPr id="8" name="Text 4"/>
          <p:cNvSpPr/>
          <p:nvPr/>
        </p:nvSpPr>
        <p:spPr>
          <a:xfrm>
            <a:off x="1615559" y="2752606"/>
            <a:ext cx="12449413" cy="258485"/>
          </a:xfrm>
          <a:prstGeom prst="rect">
            <a:avLst/>
          </a:prstGeom>
          <a:noFill/>
          <a:ln/>
        </p:spPr>
        <p:txBody>
          <a:bodyPr wrap="none" lIns="0" tIns="0" rIns="0" bIns="0" rtlCol="0" anchor="t"/>
          <a:lstStyle/>
          <a:p>
            <a:pPr algn="l" indent="0" marL="0">
              <a:lnSpc>
                <a:spcPts val="2000"/>
              </a:lnSpc>
              <a:buNone/>
            </a:pPr>
            <a:r>
              <a:rPr lang="en-US" sz="1250" dirty="0">
                <a:solidFill>
                  <a:srgbClr val="2C2821"/>
                </a:solidFill>
                <a:latin typeface="Lora" pitchFamily="34" charset="0"/>
                <a:ea typeface="Lora" pitchFamily="34" charset="-122"/>
                <a:cs typeface="Lora" pitchFamily="34" charset="-120"/>
              </a:rPr>
              <a:t>Ultrasonic sensor detects distance.</a:t>
            </a:r>
            <a:endParaRPr lang="en-US" sz="1250" dirty="0"/>
          </a:p>
        </p:txBody>
      </p:sp>
      <p:pic>
        <p:nvPicPr>
          <p:cNvPr id="9" name="Image 2" descr="preencoded.png">    </p:cNvPr>
          <p:cNvPicPr>
            <a:picLocks noChangeAspect="1"/>
          </p:cNvPicPr>
          <p:nvPr/>
        </p:nvPicPr>
        <p:blipFill>
          <a:blip r:embed="rId3"/>
          <a:stretch>
            <a:fillRect/>
          </a:stretch>
        </p:blipFill>
        <p:spPr>
          <a:xfrm>
            <a:off x="565428" y="3211116"/>
            <a:ext cx="807839" cy="969407"/>
          </a:xfrm>
          <a:prstGeom prst="rect">
            <a:avLst/>
          </a:prstGeom>
        </p:spPr>
      </p:pic>
      <p:sp>
        <p:nvSpPr>
          <p:cNvPr id="10" name="Text 5"/>
          <p:cNvSpPr/>
          <p:nvPr/>
        </p:nvSpPr>
        <p:spPr>
          <a:xfrm>
            <a:off x="1615559" y="3372683"/>
            <a:ext cx="2019657" cy="252413"/>
          </a:xfrm>
          <a:prstGeom prst="rect">
            <a:avLst/>
          </a:prstGeom>
          <a:noFill/>
          <a:ln/>
        </p:spPr>
        <p:txBody>
          <a:bodyPr wrap="none" lIns="0" tIns="0" rIns="0" bIns="0" rtlCol="0" anchor="t"/>
          <a:lstStyle/>
          <a:p>
            <a:pPr algn="l" indent="0" marL="0">
              <a:lnSpc>
                <a:spcPts val="1950"/>
              </a:lnSpc>
              <a:buNone/>
            </a:pPr>
            <a:r>
              <a:rPr lang="en-US" sz="1550" dirty="0">
                <a:solidFill>
                  <a:srgbClr val="2C2821"/>
                </a:solidFill>
                <a:latin typeface="Alice" pitchFamily="34" charset="0"/>
                <a:ea typeface="Alice" pitchFamily="34" charset="-122"/>
                <a:cs typeface="Alice" pitchFamily="34" charset="-120"/>
              </a:rPr>
              <a:t>Data Processing</a:t>
            </a:r>
            <a:endParaRPr lang="en-US" sz="1550" dirty="0"/>
          </a:p>
        </p:txBody>
      </p:sp>
      <p:sp>
        <p:nvSpPr>
          <p:cNvPr id="11" name="Text 6"/>
          <p:cNvSpPr/>
          <p:nvPr/>
        </p:nvSpPr>
        <p:spPr>
          <a:xfrm>
            <a:off x="1615559" y="3722013"/>
            <a:ext cx="12449413" cy="258485"/>
          </a:xfrm>
          <a:prstGeom prst="rect">
            <a:avLst/>
          </a:prstGeom>
          <a:noFill/>
          <a:ln/>
        </p:spPr>
        <p:txBody>
          <a:bodyPr wrap="none" lIns="0" tIns="0" rIns="0" bIns="0" rtlCol="0" anchor="t"/>
          <a:lstStyle/>
          <a:p>
            <a:pPr algn="l" indent="0" marL="0">
              <a:lnSpc>
                <a:spcPts val="2000"/>
              </a:lnSpc>
              <a:buNone/>
            </a:pPr>
            <a:r>
              <a:rPr lang="en-US" sz="1250" dirty="0">
                <a:solidFill>
                  <a:srgbClr val="2C2821"/>
                </a:solidFill>
                <a:latin typeface="Lora" pitchFamily="34" charset="0"/>
                <a:ea typeface="Lora" pitchFamily="34" charset="-122"/>
                <a:cs typeface="Lora" pitchFamily="34" charset="-120"/>
              </a:rPr>
              <a:t>ESP8266 processes data and commands.</a:t>
            </a:r>
            <a:endParaRPr lang="en-US" sz="1250" dirty="0"/>
          </a:p>
        </p:txBody>
      </p:sp>
      <p:pic>
        <p:nvPicPr>
          <p:cNvPr id="12" name="Image 3" descr="preencoded.png">    </p:cNvPr>
          <p:cNvPicPr>
            <a:picLocks noChangeAspect="1"/>
          </p:cNvPicPr>
          <p:nvPr/>
        </p:nvPicPr>
        <p:blipFill>
          <a:blip r:embed="rId4"/>
          <a:stretch>
            <a:fillRect/>
          </a:stretch>
        </p:blipFill>
        <p:spPr>
          <a:xfrm>
            <a:off x="565428" y="4180523"/>
            <a:ext cx="807839" cy="969407"/>
          </a:xfrm>
          <a:prstGeom prst="rect">
            <a:avLst/>
          </a:prstGeom>
        </p:spPr>
      </p:pic>
      <p:sp>
        <p:nvSpPr>
          <p:cNvPr id="13" name="Text 7"/>
          <p:cNvSpPr/>
          <p:nvPr/>
        </p:nvSpPr>
        <p:spPr>
          <a:xfrm>
            <a:off x="1615559" y="4342090"/>
            <a:ext cx="2019657" cy="252413"/>
          </a:xfrm>
          <a:prstGeom prst="rect">
            <a:avLst/>
          </a:prstGeom>
          <a:noFill/>
          <a:ln/>
        </p:spPr>
        <p:txBody>
          <a:bodyPr wrap="none" lIns="0" tIns="0" rIns="0" bIns="0" rtlCol="0" anchor="t"/>
          <a:lstStyle/>
          <a:p>
            <a:pPr algn="l" indent="0" marL="0">
              <a:lnSpc>
                <a:spcPts val="1950"/>
              </a:lnSpc>
              <a:buNone/>
            </a:pPr>
            <a:r>
              <a:rPr lang="en-US" sz="1550" dirty="0">
                <a:solidFill>
                  <a:srgbClr val="2C2821"/>
                </a:solidFill>
                <a:latin typeface="Alice" pitchFamily="34" charset="0"/>
                <a:ea typeface="Alice" pitchFamily="34" charset="-122"/>
                <a:cs typeface="Alice" pitchFamily="34" charset="-120"/>
              </a:rPr>
              <a:t>Motor Control</a:t>
            </a:r>
            <a:endParaRPr lang="en-US" sz="1550" dirty="0"/>
          </a:p>
        </p:txBody>
      </p:sp>
      <p:sp>
        <p:nvSpPr>
          <p:cNvPr id="14" name="Text 8"/>
          <p:cNvSpPr/>
          <p:nvPr/>
        </p:nvSpPr>
        <p:spPr>
          <a:xfrm>
            <a:off x="1615559" y="4691420"/>
            <a:ext cx="12449413" cy="258485"/>
          </a:xfrm>
          <a:prstGeom prst="rect">
            <a:avLst/>
          </a:prstGeom>
          <a:noFill/>
          <a:ln/>
        </p:spPr>
        <p:txBody>
          <a:bodyPr wrap="none" lIns="0" tIns="0" rIns="0" bIns="0" rtlCol="0" anchor="t"/>
          <a:lstStyle/>
          <a:p>
            <a:pPr algn="l" indent="0" marL="0">
              <a:lnSpc>
                <a:spcPts val="2000"/>
              </a:lnSpc>
              <a:buNone/>
            </a:pPr>
            <a:r>
              <a:rPr lang="en-US" sz="1250" dirty="0">
                <a:solidFill>
                  <a:srgbClr val="2C2821"/>
                </a:solidFill>
                <a:latin typeface="Lora" pitchFamily="34" charset="0"/>
                <a:ea typeface="Lora" pitchFamily="34" charset="-122"/>
                <a:cs typeface="Lora" pitchFamily="34" charset="-120"/>
              </a:rPr>
              <a:t>L298N drives motors accordingly.</a:t>
            </a:r>
            <a:endParaRPr lang="en-US" sz="1250" dirty="0"/>
          </a:p>
        </p:txBody>
      </p:sp>
      <p:pic>
        <p:nvPicPr>
          <p:cNvPr id="15" name="Image 4" descr="preencoded.png">    </p:cNvPr>
          <p:cNvPicPr>
            <a:picLocks noChangeAspect="1"/>
          </p:cNvPicPr>
          <p:nvPr/>
        </p:nvPicPr>
        <p:blipFill>
          <a:blip r:embed="rId5"/>
          <a:stretch>
            <a:fillRect/>
          </a:stretch>
        </p:blipFill>
        <p:spPr>
          <a:xfrm>
            <a:off x="565428" y="5149929"/>
            <a:ext cx="807839" cy="969407"/>
          </a:xfrm>
          <a:prstGeom prst="rect">
            <a:avLst/>
          </a:prstGeom>
        </p:spPr>
      </p:pic>
      <p:sp>
        <p:nvSpPr>
          <p:cNvPr id="16" name="Text 9"/>
          <p:cNvSpPr/>
          <p:nvPr/>
        </p:nvSpPr>
        <p:spPr>
          <a:xfrm>
            <a:off x="1615559" y="5311497"/>
            <a:ext cx="2019657" cy="252413"/>
          </a:xfrm>
          <a:prstGeom prst="rect">
            <a:avLst/>
          </a:prstGeom>
          <a:noFill/>
          <a:ln/>
        </p:spPr>
        <p:txBody>
          <a:bodyPr wrap="none" lIns="0" tIns="0" rIns="0" bIns="0" rtlCol="0" anchor="t"/>
          <a:lstStyle/>
          <a:p>
            <a:pPr algn="l" indent="0" marL="0">
              <a:lnSpc>
                <a:spcPts val="1950"/>
              </a:lnSpc>
              <a:buNone/>
            </a:pPr>
            <a:r>
              <a:rPr lang="en-US" sz="1550" dirty="0">
                <a:solidFill>
                  <a:srgbClr val="2C2821"/>
                </a:solidFill>
                <a:latin typeface="Alice" pitchFamily="34" charset="0"/>
                <a:ea typeface="Alice" pitchFamily="34" charset="-122"/>
                <a:cs typeface="Alice" pitchFamily="34" charset="-120"/>
              </a:rPr>
              <a:t>Obstacle Avoidance</a:t>
            </a:r>
            <a:endParaRPr lang="en-US" sz="1550" dirty="0"/>
          </a:p>
        </p:txBody>
      </p:sp>
      <p:sp>
        <p:nvSpPr>
          <p:cNvPr id="17" name="Text 10"/>
          <p:cNvSpPr/>
          <p:nvPr/>
        </p:nvSpPr>
        <p:spPr>
          <a:xfrm>
            <a:off x="1615559" y="5660827"/>
            <a:ext cx="12449413" cy="258485"/>
          </a:xfrm>
          <a:prstGeom prst="rect">
            <a:avLst/>
          </a:prstGeom>
          <a:noFill/>
          <a:ln/>
        </p:spPr>
        <p:txBody>
          <a:bodyPr wrap="none" lIns="0" tIns="0" rIns="0" bIns="0" rtlCol="0" anchor="t"/>
          <a:lstStyle/>
          <a:p>
            <a:pPr algn="l" indent="0" marL="0">
              <a:lnSpc>
                <a:spcPts val="2000"/>
              </a:lnSpc>
              <a:buNone/>
            </a:pPr>
            <a:r>
              <a:rPr lang="en-US" sz="1250" dirty="0">
                <a:solidFill>
                  <a:srgbClr val="2C2821"/>
                </a:solidFill>
                <a:latin typeface="Lora" pitchFamily="34" charset="0"/>
                <a:ea typeface="Lora" pitchFamily="34" charset="-122"/>
                <a:cs typeface="Lora" pitchFamily="34" charset="-120"/>
              </a:rPr>
              <a:t>Car adjusts direction if needed.</a:t>
            </a:r>
            <a:endParaRPr lang="en-US" sz="1250" dirty="0"/>
          </a:p>
        </p:txBody>
      </p:sp>
      <p:pic>
        <p:nvPicPr>
          <p:cNvPr id="18" name="Image 5" descr="preencoded.png">    </p:cNvPr>
          <p:cNvPicPr>
            <a:picLocks noChangeAspect="1"/>
          </p:cNvPicPr>
          <p:nvPr/>
        </p:nvPicPr>
        <p:blipFill>
          <a:blip r:embed="rId6"/>
          <a:stretch>
            <a:fillRect/>
          </a:stretch>
        </p:blipFill>
        <p:spPr>
          <a:xfrm>
            <a:off x="565428" y="6119336"/>
            <a:ext cx="807839" cy="969407"/>
          </a:xfrm>
          <a:prstGeom prst="rect">
            <a:avLst/>
          </a:prstGeom>
        </p:spPr>
      </p:pic>
      <p:sp>
        <p:nvSpPr>
          <p:cNvPr id="19" name="Text 11"/>
          <p:cNvSpPr/>
          <p:nvPr/>
        </p:nvSpPr>
        <p:spPr>
          <a:xfrm>
            <a:off x="1615559" y="6280904"/>
            <a:ext cx="2019657" cy="252413"/>
          </a:xfrm>
          <a:prstGeom prst="rect">
            <a:avLst/>
          </a:prstGeom>
          <a:noFill/>
          <a:ln/>
        </p:spPr>
        <p:txBody>
          <a:bodyPr wrap="none" lIns="0" tIns="0" rIns="0" bIns="0" rtlCol="0" anchor="t"/>
          <a:lstStyle/>
          <a:p>
            <a:pPr algn="l" indent="0" marL="0">
              <a:lnSpc>
                <a:spcPts val="1950"/>
              </a:lnSpc>
              <a:buNone/>
            </a:pPr>
            <a:r>
              <a:rPr lang="en-US" sz="1550" dirty="0">
                <a:solidFill>
                  <a:srgbClr val="2C2821"/>
                </a:solidFill>
                <a:latin typeface="Alice" pitchFamily="34" charset="0"/>
                <a:ea typeface="Alice" pitchFamily="34" charset="-122"/>
                <a:cs typeface="Alice" pitchFamily="34" charset="-120"/>
              </a:rPr>
              <a:t>End</a:t>
            </a:r>
            <a:endParaRPr lang="en-US" sz="1550" dirty="0"/>
          </a:p>
        </p:txBody>
      </p:sp>
      <p:sp>
        <p:nvSpPr>
          <p:cNvPr id="20" name="Text 12"/>
          <p:cNvSpPr/>
          <p:nvPr/>
        </p:nvSpPr>
        <p:spPr>
          <a:xfrm>
            <a:off x="1615559" y="6630233"/>
            <a:ext cx="12449413" cy="258485"/>
          </a:xfrm>
          <a:prstGeom prst="rect">
            <a:avLst/>
          </a:prstGeom>
          <a:noFill/>
          <a:ln/>
        </p:spPr>
        <p:txBody>
          <a:bodyPr wrap="none" lIns="0" tIns="0" rIns="0" bIns="0" rtlCol="0" anchor="t"/>
          <a:lstStyle/>
          <a:p>
            <a:pPr algn="l" indent="0" marL="0">
              <a:lnSpc>
                <a:spcPts val="2000"/>
              </a:lnSpc>
              <a:buNone/>
            </a:pPr>
            <a:r>
              <a:rPr lang="en-US" sz="1250" dirty="0">
                <a:solidFill>
                  <a:srgbClr val="2C2821"/>
                </a:solidFill>
                <a:latin typeface="Lora" pitchFamily="34" charset="0"/>
                <a:ea typeface="Lora" pitchFamily="34" charset="-122"/>
                <a:cs typeface="Lora" pitchFamily="34" charset="-120"/>
              </a:rPr>
              <a:t>Continuous loop for autonomous navigation.</a:t>
            </a:r>
            <a:endParaRPr lang="en-US" sz="1250" dirty="0"/>
          </a:p>
        </p:txBody>
      </p:sp>
      <p:sp>
        <p:nvSpPr>
          <p:cNvPr id="21" name="Text 13"/>
          <p:cNvSpPr/>
          <p:nvPr/>
        </p:nvSpPr>
        <p:spPr>
          <a:xfrm>
            <a:off x="565428" y="7270433"/>
            <a:ext cx="13499544" cy="516969"/>
          </a:xfrm>
          <a:prstGeom prst="rect">
            <a:avLst/>
          </a:prstGeom>
          <a:noFill/>
          <a:ln/>
        </p:spPr>
        <p:txBody>
          <a:bodyPr wrap="square" lIns="0" tIns="0" rIns="0" bIns="0" rtlCol="0" anchor="t"/>
          <a:lstStyle/>
          <a:p>
            <a:pPr indent="0" marL="0">
              <a:lnSpc>
                <a:spcPts val="2000"/>
              </a:lnSpc>
              <a:buNone/>
            </a:pPr>
            <a:r>
              <a:rPr lang="en-US" sz="1250" dirty="0">
                <a:solidFill>
                  <a:srgbClr val="2C2821"/>
                </a:solidFill>
                <a:latin typeface="Lora" pitchFamily="34" charset="0"/>
                <a:ea typeface="Lora" pitchFamily="34" charset="-122"/>
                <a:cs typeface="Lora" pitchFamily="34" charset="-120"/>
              </a:rPr>
              <a:t>The system flowchart illustrates the flow from sensor input to motor output. The ESP8266 processes data, controls the motors, and avoids obstacles. The process repeats for continuous autonomous navigation.</a:t>
            </a:r>
            <a:endParaRPr lang="en-US" sz="12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2412325"/>
            <a:ext cx="5670590" cy="708779"/>
          </a:xfrm>
          <a:prstGeom prst="rect">
            <a:avLst/>
          </a:prstGeom>
          <a:noFill/>
          <a:ln/>
        </p:spPr>
        <p:txBody>
          <a:bodyPr wrap="none" lIns="0" tIns="0" rIns="0" bIns="0" rtlCol="0" anchor="t"/>
          <a:lstStyle/>
          <a:p>
            <a:pPr indent="0" marL="0">
              <a:lnSpc>
                <a:spcPts val="5550"/>
              </a:lnSpc>
              <a:buNone/>
            </a:pPr>
            <a:r>
              <a:rPr lang="en-US" sz="4450" dirty="0">
                <a:solidFill>
                  <a:srgbClr val="233E32"/>
                </a:solidFill>
                <a:latin typeface="Alice" pitchFamily="34" charset="0"/>
                <a:ea typeface="Alice" pitchFamily="34" charset="-122"/>
                <a:cs typeface="Alice" pitchFamily="34" charset="-120"/>
              </a:rPr>
              <a:t>Obstacle Avoidance</a:t>
            </a:r>
            <a:endParaRPr lang="en-US" sz="4450" dirty="0"/>
          </a:p>
        </p:txBody>
      </p:sp>
      <p:sp>
        <p:nvSpPr>
          <p:cNvPr id="3" name="Text 1"/>
          <p:cNvSpPr/>
          <p:nvPr/>
        </p:nvSpPr>
        <p:spPr>
          <a:xfrm>
            <a:off x="793790" y="3688080"/>
            <a:ext cx="2835235" cy="354330"/>
          </a:xfrm>
          <a:prstGeom prst="rect">
            <a:avLst/>
          </a:prstGeom>
          <a:noFill/>
          <a:ln/>
        </p:spPr>
        <p:txBody>
          <a:bodyPr wrap="none" lIns="0" tIns="0" rIns="0" bIns="0" rtlCol="0" anchor="t"/>
          <a:lstStyle/>
          <a:p>
            <a:pPr indent="0" marL="0">
              <a:lnSpc>
                <a:spcPts val="2750"/>
              </a:lnSpc>
              <a:buNone/>
            </a:pPr>
            <a:r>
              <a:rPr lang="en-US" sz="2200" dirty="0">
                <a:solidFill>
                  <a:srgbClr val="233E32"/>
                </a:solidFill>
                <a:latin typeface="Alice" pitchFamily="34" charset="0"/>
                <a:ea typeface="Alice" pitchFamily="34" charset="-122"/>
                <a:cs typeface="Alice" pitchFamily="34" charset="-120"/>
              </a:rPr>
              <a:t>Ultrasonic Sensor</a:t>
            </a:r>
            <a:endParaRPr lang="en-US" sz="2200" dirty="0"/>
          </a:p>
        </p:txBody>
      </p:sp>
      <p:sp>
        <p:nvSpPr>
          <p:cNvPr id="4" name="Text 2"/>
          <p:cNvSpPr/>
          <p:nvPr/>
        </p:nvSpPr>
        <p:spPr>
          <a:xfrm>
            <a:off x="793790" y="4269224"/>
            <a:ext cx="3978116" cy="362903"/>
          </a:xfrm>
          <a:prstGeom prst="rect">
            <a:avLst/>
          </a:prstGeom>
          <a:noFill/>
          <a:ln/>
        </p:spPr>
        <p:txBody>
          <a:bodyPr wrap="none" lIns="0" tIns="0" rIns="0" bIns="0" rtlCol="0" anchor="t"/>
          <a:lstStyle/>
          <a:p>
            <a:pPr indent="0" marL="0">
              <a:lnSpc>
                <a:spcPts val="2850"/>
              </a:lnSpc>
              <a:buNone/>
            </a:pPr>
            <a:r>
              <a:rPr lang="en-US" sz="1750" dirty="0">
                <a:solidFill>
                  <a:srgbClr val="2C2821"/>
                </a:solidFill>
                <a:latin typeface="Lora" pitchFamily="34" charset="0"/>
                <a:ea typeface="Lora" pitchFamily="34" charset="-122"/>
                <a:cs typeface="Lora" pitchFamily="34" charset="-120"/>
              </a:rPr>
              <a:t>Measures distance to obstacles.</a:t>
            </a:r>
            <a:endParaRPr lang="en-US" sz="1750" dirty="0"/>
          </a:p>
        </p:txBody>
      </p:sp>
      <p:sp>
        <p:nvSpPr>
          <p:cNvPr id="5" name="Text 3"/>
          <p:cNvSpPr/>
          <p:nvPr/>
        </p:nvSpPr>
        <p:spPr>
          <a:xfrm>
            <a:off x="5332928" y="3688080"/>
            <a:ext cx="2835235" cy="354330"/>
          </a:xfrm>
          <a:prstGeom prst="rect">
            <a:avLst/>
          </a:prstGeom>
          <a:noFill/>
          <a:ln/>
        </p:spPr>
        <p:txBody>
          <a:bodyPr wrap="none" lIns="0" tIns="0" rIns="0" bIns="0" rtlCol="0" anchor="t"/>
          <a:lstStyle/>
          <a:p>
            <a:pPr indent="0" marL="0">
              <a:lnSpc>
                <a:spcPts val="2750"/>
              </a:lnSpc>
              <a:buNone/>
            </a:pPr>
            <a:r>
              <a:rPr lang="en-US" sz="2200" dirty="0">
                <a:solidFill>
                  <a:srgbClr val="233E32"/>
                </a:solidFill>
                <a:latin typeface="Alice" pitchFamily="34" charset="0"/>
                <a:ea typeface="Alice" pitchFamily="34" charset="-122"/>
                <a:cs typeface="Alice" pitchFamily="34" charset="-120"/>
              </a:rPr>
              <a:t>Algorithm</a:t>
            </a:r>
            <a:endParaRPr lang="en-US" sz="2200" dirty="0"/>
          </a:p>
        </p:txBody>
      </p:sp>
      <p:sp>
        <p:nvSpPr>
          <p:cNvPr id="6" name="Text 4"/>
          <p:cNvSpPr/>
          <p:nvPr/>
        </p:nvSpPr>
        <p:spPr>
          <a:xfrm>
            <a:off x="5332928" y="4269224"/>
            <a:ext cx="3978116" cy="362903"/>
          </a:xfrm>
          <a:prstGeom prst="rect">
            <a:avLst/>
          </a:prstGeom>
          <a:noFill/>
          <a:ln/>
        </p:spPr>
        <p:txBody>
          <a:bodyPr wrap="none" lIns="0" tIns="0" rIns="0" bIns="0" rtlCol="0" anchor="t"/>
          <a:lstStyle/>
          <a:p>
            <a:pPr indent="0" marL="0">
              <a:lnSpc>
                <a:spcPts val="2850"/>
              </a:lnSpc>
              <a:buNone/>
            </a:pPr>
            <a:r>
              <a:rPr lang="en-US" sz="1750" dirty="0">
                <a:solidFill>
                  <a:srgbClr val="2C2821"/>
                </a:solidFill>
                <a:latin typeface="Lora" pitchFamily="34" charset="0"/>
                <a:ea typeface="Lora" pitchFamily="34" charset="-122"/>
                <a:cs typeface="Lora" pitchFamily="34" charset="-120"/>
              </a:rPr>
              <a:t>Calculates optimal turning angle.</a:t>
            </a:r>
            <a:endParaRPr lang="en-US" sz="1750" dirty="0"/>
          </a:p>
        </p:txBody>
      </p:sp>
      <p:sp>
        <p:nvSpPr>
          <p:cNvPr id="7" name="Text 5"/>
          <p:cNvSpPr/>
          <p:nvPr/>
        </p:nvSpPr>
        <p:spPr>
          <a:xfrm>
            <a:off x="9872067" y="3688080"/>
            <a:ext cx="2835235" cy="354330"/>
          </a:xfrm>
          <a:prstGeom prst="rect">
            <a:avLst/>
          </a:prstGeom>
          <a:noFill/>
          <a:ln/>
        </p:spPr>
        <p:txBody>
          <a:bodyPr wrap="none" lIns="0" tIns="0" rIns="0" bIns="0" rtlCol="0" anchor="t"/>
          <a:lstStyle/>
          <a:p>
            <a:pPr indent="0" marL="0">
              <a:lnSpc>
                <a:spcPts val="2750"/>
              </a:lnSpc>
              <a:buNone/>
            </a:pPr>
            <a:r>
              <a:rPr lang="en-US" sz="2200" dirty="0">
                <a:solidFill>
                  <a:srgbClr val="233E32"/>
                </a:solidFill>
                <a:latin typeface="Alice" pitchFamily="34" charset="0"/>
                <a:ea typeface="Alice" pitchFamily="34" charset="-122"/>
                <a:cs typeface="Alice" pitchFamily="34" charset="-120"/>
              </a:rPr>
              <a:t>Motor Adjustment</a:t>
            </a:r>
            <a:endParaRPr lang="en-US" sz="2200" dirty="0"/>
          </a:p>
        </p:txBody>
      </p:sp>
      <p:sp>
        <p:nvSpPr>
          <p:cNvPr id="8" name="Text 6"/>
          <p:cNvSpPr/>
          <p:nvPr/>
        </p:nvSpPr>
        <p:spPr>
          <a:xfrm>
            <a:off x="9872067" y="4269224"/>
            <a:ext cx="3978116" cy="362903"/>
          </a:xfrm>
          <a:prstGeom prst="rect">
            <a:avLst/>
          </a:prstGeom>
          <a:noFill/>
          <a:ln/>
        </p:spPr>
        <p:txBody>
          <a:bodyPr wrap="none" lIns="0" tIns="0" rIns="0" bIns="0" rtlCol="0" anchor="t"/>
          <a:lstStyle/>
          <a:p>
            <a:pPr indent="0" marL="0">
              <a:lnSpc>
                <a:spcPts val="2850"/>
              </a:lnSpc>
              <a:buNone/>
            </a:pPr>
            <a:r>
              <a:rPr lang="en-US" sz="1750" dirty="0">
                <a:solidFill>
                  <a:srgbClr val="2C2821"/>
                </a:solidFill>
                <a:latin typeface="Lora" pitchFamily="34" charset="0"/>
                <a:ea typeface="Lora" pitchFamily="34" charset="-122"/>
                <a:cs typeface="Lora" pitchFamily="34" charset="-120"/>
              </a:rPr>
              <a:t>Adjusts motors to avoid collision.</a:t>
            </a:r>
            <a:endParaRPr lang="en-US" sz="1750" dirty="0"/>
          </a:p>
        </p:txBody>
      </p:sp>
      <p:sp>
        <p:nvSpPr>
          <p:cNvPr id="9" name="Text 7"/>
          <p:cNvSpPr/>
          <p:nvPr/>
        </p:nvSpPr>
        <p:spPr>
          <a:xfrm>
            <a:off x="793790" y="5091351"/>
            <a:ext cx="13042821" cy="725805"/>
          </a:xfrm>
          <a:prstGeom prst="rect">
            <a:avLst/>
          </a:prstGeom>
          <a:noFill/>
          <a:ln/>
        </p:spPr>
        <p:txBody>
          <a:bodyPr wrap="square" lIns="0" tIns="0" rIns="0" bIns="0" rtlCol="0" anchor="t"/>
          <a:lstStyle/>
          <a:p>
            <a:pPr indent="0" marL="0">
              <a:lnSpc>
                <a:spcPts val="2850"/>
              </a:lnSpc>
              <a:buNone/>
            </a:pPr>
            <a:r>
              <a:rPr lang="en-US" sz="1750" dirty="0">
                <a:solidFill>
                  <a:srgbClr val="2C2821"/>
                </a:solidFill>
                <a:latin typeface="Lora" pitchFamily="34" charset="0"/>
                <a:ea typeface="Lora" pitchFamily="34" charset="-122"/>
                <a:cs typeface="Lora" pitchFamily="34" charset="-120"/>
              </a:rPr>
              <a:t>The ultrasonic sensor is crucial for obstacle avoidance. The sensor measures the distance, calculates the angle to turn and adjusts the motor to avoid collision. The car navigates smoothly in dynamic environments.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0672"/>
          </a:xfrm>
          <a:prstGeom prst="rect">
            <a:avLst/>
          </a:prstGeom>
        </p:spPr>
      </p:pic>
      <p:sp>
        <p:nvSpPr>
          <p:cNvPr id="3" name="Text 0"/>
          <p:cNvSpPr/>
          <p:nvPr/>
        </p:nvSpPr>
        <p:spPr>
          <a:xfrm>
            <a:off x="6170652" y="537686"/>
            <a:ext cx="5058370" cy="611029"/>
          </a:xfrm>
          <a:prstGeom prst="rect">
            <a:avLst/>
          </a:prstGeom>
          <a:noFill/>
          <a:ln/>
        </p:spPr>
        <p:txBody>
          <a:bodyPr wrap="none" lIns="0" tIns="0" rIns="0" bIns="0" rtlCol="0" anchor="t"/>
          <a:lstStyle/>
          <a:p>
            <a:pPr indent="0" marL="0">
              <a:lnSpc>
                <a:spcPts val="4800"/>
              </a:lnSpc>
              <a:buNone/>
            </a:pPr>
            <a:r>
              <a:rPr lang="en-US" sz="3800" dirty="0">
                <a:solidFill>
                  <a:srgbClr val="233E32"/>
                </a:solidFill>
                <a:latin typeface="Alice" pitchFamily="34" charset="0"/>
                <a:ea typeface="Alice" pitchFamily="34" charset="-122"/>
                <a:cs typeface="Alice" pitchFamily="34" charset="-120"/>
              </a:rPr>
              <a:t>Hardware Components</a:t>
            </a:r>
            <a:endParaRPr lang="en-US" sz="3800" dirty="0"/>
          </a:p>
        </p:txBody>
      </p:sp>
      <p:sp>
        <p:nvSpPr>
          <p:cNvPr id="4" name="Shape 1"/>
          <p:cNvSpPr/>
          <p:nvPr/>
        </p:nvSpPr>
        <p:spPr>
          <a:xfrm>
            <a:off x="6452473" y="1441966"/>
            <a:ext cx="22860" cy="5092779"/>
          </a:xfrm>
          <a:prstGeom prst="roundRect">
            <a:avLst>
              <a:gd name="adj" fmla="val 128299"/>
            </a:avLst>
          </a:prstGeom>
          <a:solidFill>
            <a:srgbClr val="D6D3CC"/>
          </a:solidFill>
          <a:ln/>
        </p:spPr>
      </p:sp>
      <p:sp>
        <p:nvSpPr>
          <p:cNvPr id="5" name="Shape 2"/>
          <p:cNvSpPr/>
          <p:nvPr/>
        </p:nvSpPr>
        <p:spPr>
          <a:xfrm>
            <a:off x="6661011" y="1870353"/>
            <a:ext cx="684252" cy="22860"/>
          </a:xfrm>
          <a:prstGeom prst="roundRect">
            <a:avLst>
              <a:gd name="adj" fmla="val 128299"/>
            </a:avLst>
          </a:prstGeom>
          <a:solidFill>
            <a:srgbClr val="D6D3CC"/>
          </a:solidFill>
          <a:ln/>
        </p:spPr>
      </p:sp>
      <p:sp>
        <p:nvSpPr>
          <p:cNvPr id="6" name="Shape 3"/>
          <p:cNvSpPr/>
          <p:nvPr/>
        </p:nvSpPr>
        <p:spPr>
          <a:xfrm>
            <a:off x="6243935" y="1661874"/>
            <a:ext cx="439936" cy="439936"/>
          </a:xfrm>
          <a:prstGeom prst="roundRect">
            <a:avLst>
              <a:gd name="adj" fmla="val 6667"/>
            </a:avLst>
          </a:prstGeom>
          <a:solidFill>
            <a:srgbClr val="F0EDE6"/>
          </a:solidFill>
          <a:ln/>
        </p:spPr>
      </p:sp>
      <p:sp>
        <p:nvSpPr>
          <p:cNvPr id="7" name="Text 4"/>
          <p:cNvSpPr/>
          <p:nvPr/>
        </p:nvSpPr>
        <p:spPr>
          <a:xfrm>
            <a:off x="6401098" y="1735217"/>
            <a:ext cx="125492" cy="293251"/>
          </a:xfrm>
          <a:prstGeom prst="rect">
            <a:avLst/>
          </a:prstGeom>
          <a:noFill/>
          <a:ln/>
        </p:spPr>
        <p:txBody>
          <a:bodyPr wrap="none" lIns="0" tIns="0" rIns="0" bIns="0" rtlCol="0" anchor="t"/>
          <a:lstStyle/>
          <a:p>
            <a:pPr algn="ctr" indent="0" marL="0">
              <a:lnSpc>
                <a:spcPts val="2300"/>
              </a:lnSpc>
              <a:buNone/>
            </a:pPr>
            <a:r>
              <a:rPr lang="en-US" sz="2300" dirty="0">
                <a:solidFill>
                  <a:srgbClr val="2C2821"/>
                </a:solidFill>
                <a:latin typeface="Alice" pitchFamily="34" charset="0"/>
                <a:ea typeface="Alice" pitchFamily="34" charset="-122"/>
                <a:cs typeface="Alice" pitchFamily="34" charset="-120"/>
              </a:rPr>
              <a:t>1</a:t>
            </a:r>
            <a:endParaRPr lang="en-US" sz="2300" dirty="0"/>
          </a:p>
        </p:txBody>
      </p:sp>
      <p:sp>
        <p:nvSpPr>
          <p:cNvPr id="8" name="Text 5"/>
          <p:cNvSpPr/>
          <p:nvPr/>
        </p:nvSpPr>
        <p:spPr>
          <a:xfrm>
            <a:off x="7539276" y="1637467"/>
            <a:ext cx="2443996" cy="305514"/>
          </a:xfrm>
          <a:prstGeom prst="rect">
            <a:avLst/>
          </a:prstGeom>
          <a:noFill/>
          <a:ln/>
        </p:spPr>
        <p:txBody>
          <a:bodyPr wrap="none" lIns="0" tIns="0" rIns="0" bIns="0" rtlCol="0" anchor="t"/>
          <a:lstStyle/>
          <a:p>
            <a:pPr algn="l" indent="0" marL="0">
              <a:lnSpc>
                <a:spcPts val="2400"/>
              </a:lnSpc>
              <a:buNone/>
            </a:pPr>
            <a:r>
              <a:rPr lang="en-US" sz="1900" dirty="0">
                <a:solidFill>
                  <a:srgbClr val="2C2821"/>
                </a:solidFill>
                <a:latin typeface="Alice" pitchFamily="34" charset="0"/>
                <a:ea typeface="Alice" pitchFamily="34" charset="-122"/>
                <a:cs typeface="Alice" pitchFamily="34" charset="-120"/>
              </a:rPr>
              <a:t>ESP8266</a:t>
            </a:r>
            <a:endParaRPr lang="en-US" sz="1900" dirty="0"/>
          </a:p>
        </p:txBody>
      </p:sp>
      <p:sp>
        <p:nvSpPr>
          <p:cNvPr id="9" name="Text 6"/>
          <p:cNvSpPr/>
          <p:nvPr/>
        </p:nvSpPr>
        <p:spPr>
          <a:xfrm>
            <a:off x="7539276" y="2060258"/>
            <a:ext cx="6406872" cy="312777"/>
          </a:xfrm>
          <a:prstGeom prst="rect">
            <a:avLst/>
          </a:prstGeom>
          <a:noFill/>
          <a:ln/>
        </p:spPr>
        <p:txBody>
          <a:bodyPr wrap="none" lIns="0" tIns="0" rIns="0" bIns="0" rtlCol="0" anchor="t"/>
          <a:lstStyle/>
          <a:p>
            <a:pPr algn="l" indent="0" marL="0">
              <a:lnSpc>
                <a:spcPts val="2450"/>
              </a:lnSpc>
              <a:buNone/>
            </a:pPr>
            <a:r>
              <a:rPr lang="en-US" sz="1500" dirty="0">
                <a:solidFill>
                  <a:srgbClr val="2C2821"/>
                </a:solidFill>
                <a:latin typeface="Lora" pitchFamily="34" charset="0"/>
                <a:ea typeface="Lora" pitchFamily="34" charset="-122"/>
                <a:cs typeface="Lora" pitchFamily="34" charset="-120"/>
              </a:rPr>
              <a:t>Wi-Fi module for control.</a:t>
            </a:r>
            <a:endParaRPr lang="en-US" sz="1500" dirty="0"/>
          </a:p>
        </p:txBody>
      </p:sp>
      <p:sp>
        <p:nvSpPr>
          <p:cNvPr id="10" name="Shape 7"/>
          <p:cNvSpPr/>
          <p:nvPr/>
        </p:nvSpPr>
        <p:spPr>
          <a:xfrm>
            <a:off x="6661011" y="3192423"/>
            <a:ext cx="684252" cy="22860"/>
          </a:xfrm>
          <a:prstGeom prst="roundRect">
            <a:avLst>
              <a:gd name="adj" fmla="val 128299"/>
            </a:avLst>
          </a:prstGeom>
          <a:solidFill>
            <a:srgbClr val="D6D3CC"/>
          </a:solidFill>
          <a:ln/>
        </p:spPr>
      </p:sp>
      <p:sp>
        <p:nvSpPr>
          <p:cNvPr id="11" name="Shape 8"/>
          <p:cNvSpPr/>
          <p:nvPr/>
        </p:nvSpPr>
        <p:spPr>
          <a:xfrm>
            <a:off x="6243935" y="2983944"/>
            <a:ext cx="439936" cy="439936"/>
          </a:xfrm>
          <a:prstGeom prst="roundRect">
            <a:avLst>
              <a:gd name="adj" fmla="val 6667"/>
            </a:avLst>
          </a:prstGeom>
          <a:solidFill>
            <a:srgbClr val="F0EDE6"/>
          </a:solidFill>
          <a:ln/>
        </p:spPr>
      </p:sp>
      <p:sp>
        <p:nvSpPr>
          <p:cNvPr id="12" name="Text 9"/>
          <p:cNvSpPr/>
          <p:nvPr/>
        </p:nvSpPr>
        <p:spPr>
          <a:xfrm>
            <a:off x="6391930" y="3057287"/>
            <a:ext cx="143947" cy="293251"/>
          </a:xfrm>
          <a:prstGeom prst="rect">
            <a:avLst/>
          </a:prstGeom>
          <a:noFill/>
          <a:ln/>
        </p:spPr>
        <p:txBody>
          <a:bodyPr wrap="none" lIns="0" tIns="0" rIns="0" bIns="0" rtlCol="0" anchor="t"/>
          <a:lstStyle/>
          <a:p>
            <a:pPr algn="ctr" indent="0" marL="0">
              <a:lnSpc>
                <a:spcPts val="2300"/>
              </a:lnSpc>
              <a:buNone/>
            </a:pPr>
            <a:r>
              <a:rPr lang="en-US" sz="2300" dirty="0">
                <a:solidFill>
                  <a:srgbClr val="2C2821"/>
                </a:solidFill>
                <a:latin typeface="Alice" pitchFamily="34" charset="0"/>
                <a:ea typeface="Alice" pitchFamily="34" charset="-122"/>
                <a:cs typeface="Alice" pitchFamily="34" charset="-120"/>
              </a:rPr>
              <a:t>2</a:t>
            </a:r>
            <a:endParaRPr lang="en-US" sz="2300" dirty="0"/>
          </a:p>
        </p:txBody>
      </p:sp>
      <p:sp>
        <p:nvSpPr>
          <p:cNvPr id="13" name="Text 10"/>
          <p:cNvSpPr/>
          <p:nvPr/>
        </p:nvSpPr>
        <p:spPr>
          <a:xfrm>
            <a:off x="7539276" y="2959537"/>
            <a:ext cx="2443996" cy="305514"/>
          </a:xfrm>
          <a:prstGeom prst="rect">
            <a:avLst/>
          </a:prstGeom>
          <a:noFill/>
          <a:ln/>
        </p:spPr>
        <p:txBody>
          <a:bodyPr wrap="none" lIns="0" tIns="0" rIns="0" bIns="0" rtlCol="0" anchor="t"/>
          <a:lstStyle/>
          <a:p>
            <a:pPr algn="l" indent="0" marL="0">
              <a:lnSpc>
                <a:spcPts val="2400"/>
              </a:lnSpc>
              <a:buNone/>
            </a:pPr>
            <a:r>
              <a:rPr lang="en-US" sz="1900" dirty="0">
                <a:solidFill>
                  <a:srgbClr val="2C2821"/>
                </a:solidFill>
                <a:latin typeface="Alice" pitchFamily="34" charset="0"/>
                <a:ea typeface="Alice" pitchFamily="34" charset="-122"/>
                <a:cs typeface="Alice" pitchFamily="34" charset="-120"/>
              </a:rPr>
              <a:t>L298N</a:t>
            </a:r>
            <a:endParaRPr lang="en-US" sz="1900" dirty="0"/>
          </a:p>
        </p:txBody>
      </p:sp>
      <p:sp>
        <p:nvSpPr>
          <p:cNvPr id="14" name="Text 11"/>
          <p:cNvSpPr/>
          <p:nvPr/>
        </p:nvSpPr>
        <p:spPr>
          <a:xfrm>
            <a:off x="7539276" y="3382328"/>
            <a:ext cx="6406872" cy="312777"/>
          </a:xfrm>
          <a:prstGeom prst="rect">
            <a:avLst/>
          </a:prstGeom>
          <a:noFill/>
          <a:ln/>
        </p:spPr>
        <p:txBody>
          <a:bodyPr wrap="none" lIns="0" tIns="0" rIns="0" bIns="0" rtlCol="0" anchor="t"/>
          <a:lstStyle/>
          <a:p>
            <a:pPr algn="l" indent="0" marL="0">
              <a:lnSpc>
                <a:spcPts val="2450"/>
              </a:lnSpc>
              <a:buNone/>
            </a:pPr>
            <a:r>
              <a:rPr lang="en-US" sz="1500" dirty="0">
                <a:solidFill>
                  <a:srgbClr val="2C2821"/>
                </a:solidFill>
                <a:latin typeface="Lora" pitchFamily="34" charset="0"/>
                <a:ea typeface="Lora" pitchFamily="34" charset="-122"/>
                <a:cs typeface="Lora" pitchFamily="34" charset="-120"/>
              </a:rPr>
              <a:t>Motor driver for movement.</a:t>
            </a:r>
            <a:endParaRPr lang="en-US" sz="1500" dirty="0"/>
          </a:p>
        </p:txBody>
      </p:sp>
      <p:sp>
        <p:nvSpPr>
          <p:cNvPr id="15" name="Shape 12"/>
          <p:cNvSpPr/>
          <p:nvPr/>
        </p:nvSpPr>
        <p:spPr>
          <a:xfrm>
            <a:off x="6661011" y="4514493"/>
            <a:ext cx="684252" cy="22860"/>
          </a:xfrm>
          <a:prstGeom prst="roundRect">
            <a:avLst>
              <a:gd name="adj" fmla="val 128299"/>
            </a:avLst>
          </a:prstGeom>
          <a:solidFill>
            <a:srgbClr val="D6D3CC"/>
          </a:solidFill>
          <a:ln/>
        </p:spPr>
      </p:sp>
      <p:sp>
        <p:nvSpPr>
          <p:cNvPr id="16" name="Shape 13"/>
          <p:cNvSpPr/>
          <p:nvPr/>
        </p:nvSpPr>
        <p:spPr>
          <a:xfrm>
            <a:off x="6243935" y="4306014"/>
            <a:ext cx="439936" cy="439936"/>
          </a:xfrm>
          <a:prstGeom prst="roundRect">
            <a:avLst>
              <a:gd name="adj" fmla="val 6667"/>
            </a:avLst>
          </a:prstGeom>
          <a:solidFill>
            <a:srgbClr val="F0EDE6"/>
          </a:solidFill>
          <a:ln/>
        </p:spPr>
      </p:sp>
      <p:sp>
        <p:nvSpPr>
          <p:cNvPr id="17" name="Text 14"/>
          <p:cNvSpPr/>
          <p:nvPr/>
        </p:nvSpPr>
        <p:spPr>
          <a:xfrm>
            <a:off x="6392525" y="4379357"/>
            <a:ext cx="142756" cy="293251"/>
          </a:xfrm>
          <a:prstGeom prst="rect">
            <a:avLst/>
          </a:prstGeom>
          <a:noFill/>
          <a:ln/>
        </p:spPr>
        <p:txBody>
          <a:bodyPr wrap="none" lIns="0" tIns="0" rIns="0" bIns="0" rtlCol="0" anchor="t"/>
          <a:lstStyle/>
          <a:p>
            <a:pPr algn="ctr" indent="0" marL="0">
              <a:lnSpc>
                <a:spcPts val="2300"/>
              </a:lnSpc>
              <a:buNone/>
            </a:pPr>
            <a:r>
              <a:rPr lang="en-US" sz="2300" dirty="0">
                <a:solidFill>
                  <a:srgbClr val="2C2821"/>
                </a:solidFill>
                <a:latin typeface="Alice" pitchFamily="34" charset="0"/>
                <a:ea typeface="Alice" pitchFamily="34" charset="-122"/>
                <a:cs typeface="Alice" pitchFamily="34" charset="-120"/>
              </a:rPr>
              <a:t>3</a:t>
            </a:r>
            <a:endParaRPr lang="en-US" sz="2300" dirty="0"/>
          </a:p>
        </p:txBody>
      </p:sp>
      <p:sp>
        <p:nvSpPr>
          <p:cNvPr id="18" name="Text 15"/>
          <p:cNvSpPr/>
          <p:nvPr/>
        </p:nvSpPr>
        <p:spPr>
          <a:xfrm>
            <a:off x="7539276" y="4281607"/>
            <a:ext cx="2443996" cy="305514"/>
          </a:xfrm>
          <a:prstGeom prst="rect">
            <a:avLst/>
          </a:prstGeom>
          <a:noFill/>
          <a:ln/>
        </p:spPr>
        <p:txBody>
          <a:bodyPr wrap="none" lIns="0" tIns="0" rIns="0" bIns="0" rtlCol="0" anchor="t"/>
          <a:lstStyle/>
          <a:p>
            <a:pPr algn="l" indent="0" marL="0">
              <a:lnSpc>
                <a:spcPts val="2400"/>
              </a:lnSpc>
              <a:buNone/>
            </a:pPr>
            <a:r>
              <a:rPr lang="en-US" sz="1900" dirty="0">
                <a:solidFill>
                  <a:srgbClr val="2C2821"/>
                </a:solidFill>
                <a:latin typeface="Alice" pitchFamily="34" charset="0"/>
                <a:ea typeface="Alice" pitchFamily="34" charset="-122"/>
                <a:cs typeface="Alice" pitchFamily="34" charset="-120"/>
              </a:rPr>
              <a:t>Ultrasonic Sensor</a:t>
            </a:r>
            <a:endParaRPr lang="en-US" sz="1900" dirty="0"/>
          </a:p>
        </p:txBody>
      </p:sp>
      <p:sp>
        <p:nvSpPr>
          <p:cNvPr id="19" name="Text 16"/>
          <p:cNvSpPr/>
          <p:nvPr/>
        </p:nvSpPr>
        <p:spPr>
          <a:xfrm>
            <a:off x="7539276" y="4704398"/>
            <a:ext cx="6406872" cy="312777"/>
          </a:xfrm>
          <a:prstGeom prst="rect">
            <a:avLst/>
          </a:prstGeom>
          <a:noFill/>
          <a:ln/>
        </p:spPr>
        <p:txBody>
          <a:bodyPr wrap="none" lIns="0" tIns="0" rIns="0" bIns="0" rtlCol="0" anchor="t"/>
          <a:lstStyle/>
          <a:p>
            <a:pPr algn="l" indent="0" marL="0">
              <a:lnSpc>
                <a:spcPts val="2450"/>
              </a:lnSpc>
              <a:buNone/>
            </a:pPr>
            <a:r>
              <a:rPr lang="en-US" sz="1500" dirty="0">
                <a:solidFill>
                  <a:srgbClr val="2C2821"/>
                </a:solidFill>
                <a:latin typeface="Lora" pitchFamily="34" charset="0"/>
                <a:ea typeface="Lora" pitchFamily="34" charset="-122"/>
                <a:cs typeface="Lora" pitchFamily="34" charset="-120"/>
              </a:rPr>
              <a:t>Distance measurement.</a:t>
            </a:r>
            <a:endParaRPr lang="en-US" sz="1500" dirty="0"/>
          </a:p>
        </p:txBody>
      </p:sp>
      <p:sp>
        <p:nvSpPr>
          <p:cNvPr id="20" name="Shape 17"/>
          <p:cNvSpPr/>
          <p:nvPr/>
        </p:nvSpPr>
        <p:spPr>
          <a:xfrm>
            <a:off x="6661011" y="5836563"/>
            <a:ext cx="684252" cy="22860"/>
          </a:xfrm>
          <a:prstGeom prst="roundRect">
            <a:avLst>
              <a:gd name="adj" fmla="val 128299"/>
            </a:avLst>
          </a:prstGeom>
          <a:solidFill>
            <a:srgbClr val="D6D3CC"/>
          </a:solidFill>
          <a:ln/>
        </p:spPr>
      </p:sp>
      <p:sp>
        <p:nvSpPr>
          <p:cNvPr id="21" name="Shape 18"/>
          <p:cNvSpPr/>
          <p:nvPr/>
        </p:nvSpPr>
        <p:spPr>
          <a:xfrm>
            <a:off x="6243935" y="5628084"/>
            <a:ext cx="439936" cy="439936"/>
          </a:xfrm>
          <a:prstGeom prst="roundRect">
            <a:avLst>
              <a:gd name="adj" fmla="val 6667"/>
            </a:avLst>
          </a:prstGeom>
          <a:solidFill>
            <a:srgbClr val="F0EDE6"/>
          </a:solidFill>
          <a:ln/>
        </p:spPr>
      </p:sp>
      <p:sp>
        <p:nvSpPr>
          <p:cNvPr id="22" name="Text 19"/>
          <p:cNvSpPr/>
          <p:nvPr/>
        </p:nvSpPr>
        <p:spPr>
          <a:xfrm>
            <a:off x="6391096" y="5701427"/>
            <a:ext cx="145494" cy="293251"/>
          </a:xfrm>
          <a:prstGeom prst="rect">
            <a:avLst/>
          </a:prstGeom>
          <a:noFill/>
          <a:ln/>
        </p:spPr>
        <p:txBody>
          <a:bodyPr wrap="none" lIns="0" tIns="0" rIns="0" bIns="0" rtlCol="0" anchor="t"/>
          <a:lstStyle/>
          <a:p>
            <a:pPr algn="ctr" indent="0" marL="0">
              <a:lnSpc>
                <a:spcPts val="2300"/>
              </a:lnSpc>
              <a:buNone/>
            </a:pPr>
            <a:r>
              <a:rPr lang="en-US" sz="2300" dirty="0">
                <a:solidFill>
                  <a:srgbClr val="2C2821"/>
                </a:solidFill>
                <a:latin typeface="Alice" pitchFamily="34" charset="0"/>
                <a:ea typeface="Alice" pitchFamily="34" charset="-122"/>
                <a:cs typeface="Alice" pitchFamily="34" charset="-120"/>
              </a:rPr>
              <a:t>4</a:t>
            </a:r>
            <a:endParaRPr lang="en-US" sz="2300" dirty="0"/>
          </a:p>
        </p:txBody>
      </p:sp>
      <p:sp>
        <p:nvSpPr>
          <p:cNvPr id="23" name="Text 20"/>
          <p:cNvSpPr/>
          <p:nvPr/>
        </p:nvSpPr>
        <p:spPr>
          <a:xfrm>
            <a:off x="7539276" y="5603677"/>
            <a:ext cx="2443996" cy="305514"/>
          </a:xfrm>
          <a:prstGeom prst="rect">
            <a:avLst/>
          </a:prstGeom>
          <a:noFill/>
          <a:ln/>
        </p:spPr>
        <p:txBody>
          <a:bodyPr wrap="none" lIns="0" tIns="0" rIns="0" bIns="0" rtlCol="0" anchor="t"/>
          <a:lstStyle/>
          <a:p>
            <a:pPr algn="l" indent="0" marL="0">
              <a:lnSpc>
                <a:spcPts val="2400"/>
              </a:lnSpc>
              <a:buNone/>
            </a:pPr>
            <a:r>
              <a:rPr lang="en-US" sz="1900" dirty="0">
                <a:solidFill>
                  <a:srgbClr val="2C2821"/>
                </a:solidFill>
                <a:latin typeface="Alice" pitchFamily="34" charset="0"/>
                <a:ea typeface="Alice" pitchFamily="34" charset="-122"/>
                <a:cs typeface="Alice" pitchFamily="34" charset="-120"/>
              </a:rPr>
              <a:t>DC Motors</a:t>
            </a:r>
            <a:endParaRPr lang="en-US" sz="1900" dirty="0"/>
          </a:p>
        </p:txBody>
      </p:sp>
      <p:sp>
        <p:nvSpPr>
          <p:cNvPr id="24" name="Text 21"/>
          <p:cNvSpPr/>
          <p:nvPr/>
        </p:nvSpPr>
        <p:spPr>
          <a:xfrm>
            <a:off x="7539276" y="6026468"/>
            <a:ext cx="6406872" cy="312777"/>
          </a:xfrm>
          <a:prstGeom prst="rect">
            <a:avLst/>
          </a:prstGeom>
          <a:noFill/>
          <a:ln/>
        </p:spPr>
        <p:txBody>
          <a:bodyPr wrap="none" lIns="0" tIns="0" rIns="0" bIns="0" rtlCol="0" anchor="t"/>
          <a:lstStyle/>
          <a:p>
            <a:pPr algn="l" indent="0" marL="0">
              <a:lnSpc>
                <a:spcPts val="2450"/>
              </a:lnSpc>
              <a:buNone/>
            </a:pPr>
            <a:r>
              <a:rPr lang="en-US" sz="1500" dirty="0">
                <a:solidFill>
                  <a:srgbClr val="2C2821"/>
                </a:solidFill>
                <a:latin typeface="Lora" pitchFamily="34" charset="0"/>
                <a:ea typeface="Lora" pitchFamily="34" charset="-122"/>
                <a:cs typeface="Lora" pitchFamily="34" charset="-120"/>
              </a:rPr>
              <a:t>Provide movement to the car.</a:t>
            </a:r>
            <a:endParaRPr lang="en-US" sz="1500" dirty="0"/>
          </a:p>
        </p:txBody>
      </p:sp>
      <p:sp>
        <p:nvSpPr>
          <p:cNvPr id="25" name="Text 22"/>
          <p:cNvSpPr/>
          <p:nvPr/>
        </p:nvSpPr>
        <p:spPr>
          <a:xfrm>
            <a:off x="6170652" y="6754654"/>
            <a:ext cx="7775496" cy="938332"/>
          </a:xfrm>
          <a:prstGeom prst="rect">
            <a:avLst/>
          </a:prstGeom>
          <a:noFill/>
          <a:ln/>
        </p:spPr>
        <p:txBody>
          <a:bodyPr wrap="square" lIns="0" tIns="0" rIns="0" bIns="0" rtlCol="0" anchor="t"/>
          <a:lstStyle/>
          <a:p>
            <a:pPr indent="0" marL="0">
              <a:lnSpc>
                <a:spcPts val="2450"/>
              </a:lnSpc>
              <a:buNone/>
            </a:pPr>
            <a:r>
              <a:rPr lang="en-US" sz="1500" dirty="0">
                <a:solidFill>
                  <a:srgbClr val="2C2821"/>
                </a:solidFill>
                <a:latin typeface="Lora" pitchFamily="34" charset="0"/>
                <a:ea typeface="Lora" pitchFamily="34" charset="-122"/>
                <a:cs typeface="Lora" pitchFamily="34" charset="-120"/>
              </a:rPr>
              <a:t>The hardware includes an ESP8266 Wi-Fi module for control. The L298N motor driver controls the DC motors. The ultrasonic sensor enables obstacle avoidance. These components enable autonomous navigation.</a:t>
            </a:r>
            <a:endParaRPr lang="en-US" sz="15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786289"/>
            <a:ext cx="6696075" cy="708779"/>
          </a:xfrm>
          <a:prstGeom prst="rect">
            <a:avLst/>
          </a:prstGeom>
          <a:noFill/>
          <a:ln/>
        </p:spPr>
        <p:txBody>
          <a:bodyPr wrap="none" lIns="0" tIns="0" rIns="0" bIns="0" rtlCol="0" anchor="t"/>
          <a:lstStyle/>
          <a:p>
            <a:pPr indent="0" marL="0">
              <a:lnSpc>
                <a:spcPts val="5550"/>
              </a:lnSpc>
              <a:buNone/>
            </a:pPr>
            <a:r>
              <a:rPr lang="en-US" sz="4450" dirty="0">
                <a:solidFill>
                  <a:srgbClr val="233E32"/>
                </a:solidFill>
                <a:latin typeface="Alice" pitchFamily="34" charset="0"/>
                <a:ea typeface="Alice" pitchFamily="34" charset="-122"/>
                <a:cs typeface="Alice" pitchFamily="34" charset="-120"/>
              </a:rPr>
              <a:t>Autonomous Car in Action</a:t>
            </a:r>
            <a:endParaRPr lang="en-US" sz="4450" dirty="0"/>
          </a:p>
        </p:txBody>
      </p:sp>
      <p:pic>
        <p:nvPicPr>
          <p:cNvPr id="3" name="Image 0" descr="preencoded.png">    </p:cNvPr>
          <p:cNvPicPr>
            <a:picLocks noChangeAspect="1"/>
          </p:cNvPicPr>
          <p:nvPr/>
        </p:nvPicPr>
        <p:blipFill>
          <a:blip r:embed="rId1"/>
          <a:stretch>
            <a:fillRect/>
          </a:stretch>
        </p:blipFill>
        <p:spPr>
          <a:xfrm>
            <a:off x="801410" y="2094667"/>
            <a:ext cx="4221480" cy="4221480"/>
          </a:xfrm>
          <a:prstGeom prst="rect">
            <a:avLst/>
          </a:prstGeom>
        </p:spPr>
      </p:pic>
      <p:pic>
        <p:nvPicPr>
          <p:cNvPr id="4" name="Image 1" descr="preencoded.png">    </p:cNvPr>
          <p:cNvPicPr>
            <a:picLocks noChangeAspect="1"/>
          </p:cNvPicPr>
          <p:nvPr/>
        </p:nvPicPr>
        <p:blipFill>
          <a:blip r:embed="rId2"/>
          <a:stretch>
            <a:fillRect/>
          </a:stretch>
        </p:blipFill>
        <p:spPr>
          <a:xfrm>
            <a:off x="5204341" y="2094667"/>
            <a:ext cx="4221599" cy="4221599"/>
          </a:xfrm>
          <a:prstGeom prst="rect">
            <a:avLst/>
          </a:prstGeom>
        </p:spPr>
      </p:pic>
      <p:pic>
        <p:nvPicPr>
          <p:cNvPr id="5" name="Image 2" descr="preencoded.png">    </p:cNvPr>
          <p:cNvPicPr>
            <a:picLocks noChangeAspect="1"/>
          </p:cNvPicPr>
          <p:nvPr/>
        </p:nvPicPr>
        <p:blipFill>
          <a:blip r:embed="rId3"/>
          <a:stretch>
            <a:fillRect/>
          </a:stretch>
        </p:blipFill>
        <p:spPr>
          <a:xfrm>
            <a:off x="9607391" y="2094667"/>
            <a:ext cx="4221599" cy="4221599"/>
          </a:xfrm>
          <a:prstGeom prst="rect">
            <a:avLst/>
          </a:prstGeom>
        </p:spPr>
      </p:pic>
      <p:sp>
        <p:nvSpPr>
          <p:cNvPr id="6" name="Text 1"/>
          <p:cNvSpPr/>
          <p:nvPr/>
        </p:nvSpPr>
        <p:spPr>
          <a:xfrm>
            <a:off x="793790" y="6717387"/>
            <a:ext cx="13042821" cy="725805"/>
          </a:xfrm>
          <a:prstGeom prst="rect">
            <a:avLst/>
          </a:prstGeom>
          <a:noFill/>
          <a:ln/>
        </p:spPr>
        <p:txBody>
          <a:bodyPr wrap="square" lIns="0" tIns="0" rIns="0" bIns="0" rtlCol="0" anchor="t"/>
          <a:lstStyle/>
          <a:p>
            <a:pPr indent="0" marL="0">
              <a:lnSpc>
                <a:spcPts val="2850"/>
              </a:lnSpc>
              <a:buNone/>
            </a:pPr>
            <a:r>
              <a:rPr lang="en-US" sz="1750" dirty="0">
                <a:solidFill>
                  <a:srgbClr val="2C2821"/>
                </a:solidFill>
                <a:latin typeface="Lora" pitchFamily="34" charset="0"/>
                <a:ea typeface="Lora" pitchFamily="34" charset="-122"/>
                <a:cs typeface="Lora" pitchFamily="34" charset="-120"/>
              </a:rPr>
              <a:t>Watch the ESP8266 Autonomous Car in action! See it navigate a course, avoid obstacles, and respond to commands. Experience the result of our hard work and ingenuity.</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2025-02-18T18:04:21Z</dcterms:created>
  <dcterms:modified xsi:type="dcterms:W3CDTF">2025-02-18T18:04:21Z</dcterms:modified>
</cp:coreProperties>
</file>